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495" r:id="rId2"/>
    <p:sldId id="1389" r:id="rId3"/>
    <p:sldId id="1372" r:id="rId4"/>
    <p:sldId id="1373" r:id="rId5"/>
    <p:sldId id="1390" r:id="rId6"/>
    <p:sldId id="1391" r:id="rId7"/>
    <p:sldId id="1392" r:id="rId8"/>
    <p:sldId id="1399" r:id="rId9"/>
    <p:sldId id="1393" r:id="rId10"/>
    <p:sldId id="1395" r:id="rId11"/>
    <p:sldId id="1394" r:id="rId12"/>
    <p:sldId id="1397" r:id="rId13"/>
    <p:sldId id="1398" r:id="rId14"/>
    <p:sldId id="1400" r:id="rId15"/>
    <p:sldId id="49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B52ED87-D72B-ED4A-8A63-E910F824AFCD}">
          <p14:sldIdLst>
            <p14:sldId id="495"/>
            <p14:sldId id="1389"/>
            <p14:sldId id="1372"/>
            <p14:sldId id="1373"/>
            <p14:sldId id="1390"/>
            <p14:sldId id="1391"/>
            <p14:sldId id="1392"/>
            <p14:sldId id="1399"/>
            <p14:sldId id="1393"/>
            <p14:sldId id="1395"/>
            <p14:sldId id="1394"/>
            <p14:sldId id="1397"/>
            <p14:sldId id="1398"/>
            <p14:sldId id="1400"/>
          </p14:sldIdLst>
        </p14:section>
        <p14:section name="Untitled Section" id="{D9CA11F8-610A-B54E-9A56-FB91D396A7DC}">
          <p14:sldIdLst>
            <p14:sldId id="49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2"/>
    <p:restoredTop sz="87750"/>
  </p:normalViewPr>
  <p:slideViewPr>
    <p:cSldViewPr snapToGrid="0" snapToObjects="1">
      <p:cViewPr varScale="1">
        <p:scale>
          <a:sx n="94" d="100"/>
          <a:sy n="94" d="100"/>
        </p:scale>
        <p:origin x="224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10/24/22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第七讲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if-else condition</a:t>
            </a:r>
          </a:p>
        </p:txBody>
      </p:sp>
    </p:spTree>
    <p:extLst>
      <p:ext uri="{BB962C8B-B14F-4D97-AF65-F5344CB8AC3E}">
        <p14:creationId xmlns:p14="http://schemas.microsoft.com/office/powerpoint/2010/main" val="2938847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664374-8713-648E-09C2-BF44572A2886}"/>
              </a:ext>
            </a:extLst>
          </p:cNvPr>
          <p:cNvSpPr txBox="1"/>
          <p:nvPr/>
        </p:nvSpPr>
        <p:spPr>
          <a:xfrm>
            <a:off x="236362" y="324094"/>
            <a:ext cx="1124140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import math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solve():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float(input("Enter coefficient a: "))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float(input("Enter coefficient b: "))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 = float(input("Enter coefficient c: "))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delta = b*b-4*a*c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if(delta &gt;= 0):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x1 = (-b+math.sqrt(delta))/(2*a)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x2 = (-b-math.sqrt(delta))/(2*a)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print(x1, x2)</a:t>
            </a:r>
            <a:r>
              <a:rPr lang="en-US" sz="2400">
                <a:solidFill>
                  <a:schemeClr val="bg1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print("No real roots")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solve()</a:t>
            </a:r>
          </a:p>
        </p:txBody>
      </p:sp>
    </p:spTree>
    <p:extLst>
      <p:ext uri="{BB962C8B-B14F-4D97-AF65-F5344CB8AC3E}">
        <p14:creationId xmlns:p14="http://schemas.microsoft.com/office/powerpoint/2010/main" val="3390065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664374-8713-648E-09C2-BF44572A2886}"/>
              </a:ext>
            </a:extLst>
          </p:cNvPr>
          <p:cNvSpPr txBox="1"/>
          <p:nvPr/>
        </p:nvSpPr>
        <p:spPr>
          <a:xfrm>
            <a:off x="236362" y="324094"/>
            <a:ext cx="1124140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import math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solve():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float(input("Enter coefficient a: "))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float(input("Enter coefficient b: "))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 = float(input("Enter coefficient c: "))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delta = b*b-4*a*c</a:t>
            </a:r>
          </a:p>
          <a:p>
            <a:pPr lvl="1"/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if(a!=0):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if(delta &gt;= 0):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x1 = (-b+math.sqrt(delta))/(2*a)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x2 = (-b-math.sqrt(delta))/(2*a)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print(x1, x2)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else:</a:t>
            </a:r>
          </a:p>
          <a:p>
            <a:pPr lvl="1"/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print("No real roots")</a:t>
            </a:r>
          </a:p>
          <a:p>
            <a:pPr lvl="1"/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else:</a:t>
            </a:r>
          </a:p>
          <a:p>
            <a:pPr lvl="1"/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print(-c/b)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solve()</a:t>
            </a:r>
          </a:p>
        </p:txBody>
      </p:sp>
    </p:spTree>
    <p:extLst>
      <p:ext uri="{BB962C8B-B14F-4D97-AF65-F5344CB8AC3E}">
        <p14:creationId xmlns:p14="http://schemas.microsoft.com/office/powerpoint/2010/main" val="3613317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Rock, Paper, Scissors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3B3BD3-D495-20CE-9598-11C371A861C3}"/>
              </a:ext>
            </a:extLst>
          </p:cNvPr>
          <p:cNvSpPr txBox="1"/>
          <p:nvPr/>
        </p:nvSpPr>
        <p:spPr>
          <a:xfrm>
            <a:off x="403771" y="1509197"/>
            <a:ext cx="1083665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>
                <a:effectLst/>
              </a:rPr>
              <a:t>Create a function which takes two strings (p1 and p2 ⁠— which represent player 1 and 2) as arguments and returns a string stating the winner in a game of </a:t>
            </a:r>
            <a:r>
              <a:rPr lang="en-US" sz="2400" b="0" i="1">
                <a:effectLst/>
              </a:rPr>
              <a:t>Rock, Paper, Scissors</a:t>
            </a:r>
            <a:r>
              <a:rPr lang="en-US" sz="2400" b="0" i="0">
                <a:effectLst/>
              </a:rPr>
              <a:t>.</a:t>
            </a:r>
          </a:p>
          <a:p>
            <a:pPr algn="l"/>
            <a:endParaRPr lang="en-US" sz="2400"/>
          </a:p>
          <a:p>
            <a:pPr algn="l"/>
            <a:r>
              <a:rPr lang="en-US" sz="2400" b="0" i="0">
                <a:effectLst/>
              </a:rPr>
              <a:t>Each argument will contain a single string: "Rock", "Paper", or "Scissors". Return the winner according to the following rules:</a:t>
            </a:r>
          </a:p>
          <a:p>
            <a:pPr algn="l"/>
            <a:endParaRPr lang="en-US" sz="240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>
                <a:effectLst/>
              </a:rPr>
              <a:t>Rock beats Scissors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>
                <a:effectLst/>
              </a:rPr>
              <a:t>Scissors beats Paper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>
                <a:effectLst/>
              </a:rPr>
              <a:t>Paper beats Rock</a:t>
            </a:r>
            <a:endParaRPr lang="en-US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6FB6DB-79DC-7226-1264-079845B0B839}"/>
              </a:ext>
            </a:extLst>
          </p:cNvPr>
          <p:cNvSpPr txBox="1"/>
          <p:nvPr/>
        </p:nvSpPr>
        <p:spPr>
          <a:xfrm>
            <a:off x="5078611" y="4043673"/>
            <a:ext cx="65305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rps(“Rock”, “Paper”) -&gt; “The winner is P2”</a:t>
            </a:r>
          </a:p>
          <a:p>
            <a:endParaRPr lang="en-US" sz="2400"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rps(“Scissors”, “Paper”) -&gt; “The winner is P1”</a:t>
            </a:r>
          </a:p>
          <a:p>
            <a:endParaRPr lang="en-US" sz="2400"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rps(“Paper”, “Paper”) -&gt; “It’s a draw”</a:t>
            </a:r>
          </a:p>
        </p:txBody>
      </p:sp>
    </p:spTree>
    <p:extLst>
      <p:ext uri="{BB962C8B-B14F-4D97-AF65-F5344CB8AC3E}">
        <p14:creationId xmlns:p14="http://schemas.microsoft.com/office/powerpoint/2010/main" val="106493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Rock, Paper, Scissors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8E5BCD-BC53-3809-2405-57FC62CCFC84}"/>
              </a:ext>
            </a:extLst>
          </p:cNvPr>
          <p:cNvSpPr txBox="1"/>
          <p:nvPr/>
        </p:nvSpPr>
        <p:spPr>
          <a:xfrm>
            <a:off x="403771" y="1446663"/>
            <a:ext cx="77246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/>
              <a:t>P1和P2有多少种不同的组合</a:t>
            </a:r>
          </a:p>
          <a:p>
            <a:pPr marL="342900" indent="-342900">
              <a:buAutoNum type="arabicPeriod"/>
            </a:pPr>
            <a:endParaRPr lang="en-US" altLang="zh-CN" sz="2400"/>
          </a:p>
          <a:p>
            <a:pPr marL="342900" indent="-342900">
              <a:buFontTx/>
              <a:buAutoNum type="arabicPeriod"/>
            </a:pPr>
            <a:r>
              <a:rPr lang="en-US" sz="2400"/>
              <a:t>每种组合的输出结果分别是什么</a:t>
            </a:r>
          </a:p>
          <a:p>
            <a:pPr marL="342900" indent="-342900">
              <a:buAutoNum type="arabicPeriod"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929259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Rock, Paper, Scissors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424C52-802C-1D54-B4FC-C0B4549BBEC5}"/>
              </a:ext>
            </a:extLst>
          </p:cNvPr>
          <p:cNvSpPr txBox="1"/>
          <p:nvPr/>
        </p:nvSpPr>
        <p:spPr>
          <a:xfrm>
            <a:off x="427429" y="1272308"/>
            <a:ext cx="10478074" cy="4893647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rock(s1, s2):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if(s1==s2):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print("It is a draw")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else: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if(s1 == "Rock"):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if(s2 == "Scissors"):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    print("First player wins")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else: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    print("Second player wins")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rock("Rock", "Scissors")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852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if语句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C2744D-3A31-A71B-BC84-B0B283F1E218}"/>
              </a:ext>
            </a:extLst>
          </p:cNvPr>
          <p:cNvSpPr txBox="1"/>
          <p:nvPr/>
        </p:nvSpPr>
        <p:spPr>
          <a:xfrm>
            <a:off x="512617" y="1886637"/>
            <a:ext cx="4440383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if(boolean expression):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	statements</a:t>
            </a:r>
          </a:p>
        </p:txBody>
      </p:sp>
      <p:sp>
        <p:nvSpPr>
          <p:cNvPr id="2" name="Diamond 1">
            <a:extLst>
              <a:ext uri="{FF2B5EF4-FFF2-40B4-BE49-F238E27FC236}">
                <a16:creationId xmlns:a16="http://schemas.microsoft.com/office/drawing/2014/main" id="{84AE1F0D-630F-40BE-9A01-5BF202E4D376}"/>
              </a:ext>
            </a:extLst>
          </p:cNvPr>
          <p:cNvSpPr/>
          <p:nvPr/>
        </p:nvSpPr>
        <p:spPr>
          <a:xfrm>
            <a:off x="6526393" y="1534212"/>
            <a:ext cx="3312543" cy="1552754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/>
              <a:t>boolean expression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8EF205-F96F-6E9B-5571-F0C5C6243BC2}"/>
              </a:ext>
            </a:extLst>
          </p:cNvPr>
          <p:cNvSpPr txBox="1"/>
          <p:nvPr/>
        </p:nvSpPr>
        <p:spPr>
          <a:xfrm>
            <a:off x="6096000" y="4278627"/>
            <a:ext cx="4173325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statements</a:t>
            </a: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DE82A91E-7E6B-61FE-B6A2-5B464F854A80}"/>
              </a:ext>
            </a:extLst>
          </p:cNvPr>
          <p:cNvSpPr/>
          <p:nvPr/>
        </p:nvSpPr>
        <p:spPr>
          <a:xfrm>
            <a:off x="7858121" y="3058168"/>
            <a:ext cx="649085" cy="12204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CDEA5B-2873-8AB2-589B-12F7CC16F458}"/>
              </a:ext>
            </a:extLst>
          </p:cNvPr>
          <p:cNvSpPr txBox="1"/>
          <p:nvPr/>
        </p:nvSpPr>
        <p:spPr>
          <a:xfrm>
            <a:off x="8572818" y="3399251"/>
            <a:ext cx="1794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3048985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Two-way Selection: if-else statements(双分支语句)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A15641-4D57-CB8B-EA17-3E69106BF3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229" y="1446713"/>
            <a:ext cx="5194300" cy="41656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69EF65D-034A-007E-D9D5-8A4A961767D1}"/>
              </a:ext>
            </a:extLst>
          </p:cNvPr>
          <p:cNvSpPr txBox="1"/>
          <p:nvPr/>
        </p:nvSpPr>
        <p:spPr>
          <a:xfrm>
            <a:off x="6230204" y="1636687"/>
            <a:ext cx="5534367" cy="2308324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if (boolean expression):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	statement1</a:t>
            </a:r>
          </a:p>
          <a:p>
            <a:r>
              <a:rPr lang="en-US" sz="240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	statement2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else:</a:t>
            </a:r>
          </a:p>
          <a:p>
            <a:r>
              <a:rPr lang="en-US" sz="240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	statement3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	statement4</a:t>
            </a:r>
            <a:endParaRPr lang="en-US" sz="240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815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Example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9EF65D-034A-007E-D9D5-8A4A961767D1}"/>
              </a:ext>
            </a:extLst>
          </p:cNvPr>
          <p:cNvSpPr txBox="1"/>
          <p:nvPr/>
        </p:nvSpPr>
        <p:spPr>
          <a:xfrm>
            <a:off x="561633" y="1536174"/>
            <a:ext cx="10478074" cy="156966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 (degrees &gt; 95):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print("School will be closed due to extreme heat")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else: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print("School is open")</a:t>
            </a:r>
          </a:p>
        </p:txBody>
      </p:sp>
    </p:spTree>
    <p:extLst>
      <p:ext uri="{BB962C8B-B14F-4D97-AF65-F5344CB8AC3E}">
        <p14:creationId xmlns:p14="http://schemas.microsoft.com/office/powerpoint/2010/main" val="1857938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Example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9EF65D-034A-007E-D9D5-8A4A961767D1}"/>
              </a:ext>
            </a:extLst>
          </p:cNvPr>
          <p:cNvSpPr txBox="1"/>
          <p:nvPr/>
        </p:nvSpPr>
        <p:spPr>
          <a:xfrm>
            <a:off x="561633" y="1536174"/>
            <a:ext cx="10478074" cy="156966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 (degrees &gt; 95):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print("School will be closed due to extreme heat")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else: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print("School is open")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FE91F5-067A-788B-1083-293E391CB351}"/>
              </a:ext>
            </a:extLst>
          </p:cNvPr>
          <p:cNvSpPr txBox="1"/>
          <p:nvPr/>
        </p:nvSpPr>
        <p:spPr>
          <a:xfrm>
            <a:off x="561633" y="3579542"/>
            <a:ext cx="5720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/>
              <a:t>else后面没有括号</a:t>
            </a:r>
          </a:p>
          <a:p>
            <a:pPr marL="342900" indent="-342900">
              <a:buAutoNum type="arabicPeriod"/>
            </a:pPr>
            <a:endParaRPr lang="en-US" sz="2400"/>
          </a:p>
          <a:p>
            <a:pPr marL="342900" indent="-342900">
              <a:buAutoNum type="arabicPeriod"/>
            </a:pPr>
            <a:r>
              <a:rPr lang="en-US" sz="2400"/>
              <a:t>if-else只有一个分支会被执行</a:t>
            </a:r>
          </a:p>
        </p:txBody>
      </p:sp>
    </p:spTree>
    <p:extLst>
      <p:ext uri="{BB962C8B-B14F-4D97-AF65-F5344CB8AC3E}">
        <p14:creationId xmlns:p14="http://schemas.microsoft.com/office/powerpoint/2010/main" val="2184763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if可以嵌套在另一个if中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9EF65D-034A-007E-D9D5-8A4A961767D1}"/>
              </a:ext>
            </a:extLst>
          </p:cNvPr>
          <p:cNvSpPr txBox="1"/>
          <p:nvPr/>
        </p:nvSpPr>
        <p:spPr>
          <a:xfrm>
            <a:off x="561633" y="1536174"/>
            <a:ext cx="10478074" cy="193899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if(num&gt;0):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if(num%2==0):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print("A")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else: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print("B")</a:t>
            </a:r>
          </a:p>
        </p:txBody>
      </p:sp>
    </p:spTree>
    <p:extLst>
      <p:ext uri="{BB962C8B-B14F-4D97-AF65-F5344CB8AC3E}">
        <p14:creationId xmlns:p14="http://schemas.microsoft.com/office/powerpoint/2010/main" val="378405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if可以嵌套在另一个if中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9EF65D-034A-007E-D9D5-8A4A961767D1}"/>
              </a:ext>
            </a:extLst>
          </p:cNvPr>
          <p:cNvSpPr txBox="1"/>
          <p:nvPr/>
        </p:nvSpPr>
        <p:spPr>
          <a:xfrm>
            <a:off x="561633" y="1536174"/>
            <a:ext cx="10478074" cy="193899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if(num&gt;0):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if(num%2==0):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print("A")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else: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print("B")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FE91F5-067A-788B-1083-293E391CB351}"/>
              </a:ext>
            </a:extLst>
          </p:cNvPr>
          <p:cNvSpPr txBox="1"/>
          <p:nvPr/>
        </p:nvSpPr>
        <p:spPr>
          <a:xfrm>
            <a:off x="561632" y="3579542"/>
            <a:ext cx="6809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/>
              <a:t>if-else结构嵌套在if结构中</a:t>
            </a:r>
          </a:p>
          <a:p>
            <a:pPr marL="342900" indent="-342900">
              <a:buAutoNum type="arabicPeriod"/>
            </a:pPr>
            <a:endParaRPr lang="en-US" sz="2400"/>
          </a:p>
          <a:p>
            <a:pPr marL="342900" indent="-342900">
              <a:buAutoNum type="arabicPeriod"/>
            </a:pPr>
            <a:r>
              <a:rPr lang="en-US" sz="2400"/>
              <a:t>else与相同层次中离它最近的if组成if-else结构</a:t>
            </a:r>
          </a:p>
        </p:txBody>
      </p:sp>
      <p:sp>
        <p:nvSpPr>
          <p:cNvPr id="3" name="Left Bracket 2">
            <a:extLst>
              <a:ext uri="{FF2B5EF4-FFF2-40B4-BE49-F238E27FC236}">
                <a16:creationId xmlns:a16="http://schemas.microsoft.com/office/drawing/2014/main" id="{00DD9DE1-9989-71D0-FC38-791060F48B48}"/>
              </a:ext>
            </a:extLst>
          </p:cNvPr>
          <p:cNvSpPr/>
          <p:nvPr/>
        </p:nvSpPr>
        <p:spPr>
          <a:xfrm>
            <a:off x="1037063" y="2085278"/>
            <a:ext cx="490654" cy="836342"/>
          </a:xfrm>
          <a:prstGeom prst="leftBracket">
            <a:avLst/>
          </a:prstGeom>
          <a:ln w="222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95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if可以嵌套在另一个if中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9EF65D-034A-007E-D9D5-8A4A961767D1}"/>
              </a:ext>
            </a:extLst>
          </p:cNvPr>
          <p:cNvSpPr txBox="1"/>
          <p:nvPr/>
        </p:nvSpPr>
        <p:spPr>
          <a:xfrm>
            <a:off x="427429" y="1272308"/>
            <a:ext cx="10478074" cy="5262979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test(str):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if(len(str)%2 == 0):</a:t>
            </a:r>
            <a:b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str = str[0:len(str)-1]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	print(str)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else: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if(str[0] == ‘a’):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print(“A”)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else: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str = str[1:]</a:t>
            </a:r>
          </a:p>
          <a:p>
            <a:pPr lvl="1"/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print(str)</a:t>
            </a:r>
          </a:p>
          <a:p>
            <a:pPr lvl="1"/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test(“abcd”)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test(“abcde”)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test(“bbcde”)</a:t>
            </a:r>
          </a:p>
        </p:txBody>
      </p:sp>
    </p:spTree>
    <p:extLst>
      <p:ext uri="{BB962C8B-B14F-4D97-AF65-F5344CB8AC3E}">
        <p14:creationId xmlns:p14="http://schemas.microsoft.com/office/powerpoint/2010/main" val="3210842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if嵌套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06C0C0-C051-282C-B3C7-A9B6B0F85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886" y="1272308"/>
            <a:ext cx="4133944" cy="521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30836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5152</TotalTime>
  <Words>695</Words>
  <Application>Microsoft Macintosh PowerPoint</Application>
  <PresentationFormat>Widescreen</PresentationFormat>
  <Paragraphs>116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Consolas</vt:lpstr>
      <vt:lpstr>Menlo</vt:lpstr>
      <vt:lpstr>Simple Dark</vt:lpstr>
      <vt:lpstr>信息技术 第七讲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46</cp:revision>
  <dcterms:created xsi:type="dcterms:W3CDTF">2020-08-26T00:26:03Z</dcterms:created>
  <dcterms:modified xsi:type="dcterms:W3CDTF">2022-10-25T02:47:30Z</dcterms:modified>
</cp:coreProperties>
</file>