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sldIdLst>
    <p:sldId id="1291" r:id="rId2"/>
    <p:sldId id="495" r:id="rId3"/>
    <p:sldId id="1024" r:id="rId4"/>
    <p:sldId id="1025" r:id="rId5"/>
    <p:sldId id="1026" r:id="rId6"/>
    <p:sldId id="1027" r:id="rId7"/>
    <p:sldId id="1028" r:id="rId8"/>
    <p:sldId id="1029" r:id="rId9"/>
    <p:sldId id="1030" r:id="rId10"/>
    <p:sldId id="1031" r:id="rId11"/>
    <p:sldId id="1032" r:id="rId12"/>
    <p:sldId id="1033" r:id="rId13"/>
    <p:sldId id="1274" r:id="rId14"/>
    <p:sldId id="1034" r:id="rId15"/>
    <p:sldId id="1275" r:id="rId16"/>
    <p:sldId id="1278" r:id="rId17"/>
    <p:sldId id="1279" r:id="rId18"/>
    <p:sldId id="1282" r:id="rId19"/>
    <p:sldId id="1281" r:id="rId20"/>
    <p:sldId id="1283" r:id="rId21"/>
    <p:sldId id="1284" r:id="rId22"/>
    <p:sldId id="1286" r:id="rId23"/>
    <p:sldId id="1288" r:id="rId24"/>
    <p:sldId id="1287" r:id="rId25"/>
    <p:sldId id="1285" r:id="rId26"/>
    <p:sldId id="1290" r:id="rId27"/>
    <p:sldId id="1289" r:id="rId28"/>
    <p:sldId id="49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16"/>
    <p:restoredTop sz="87750"/>
  </p:normalViewPr>
  <p:slideViewPr>
    <p:cSldViewPr snapToGrid="0" snapToObjects="1">
      <p:cViewPr varScale="1">
        <p:scale>
          <a:sx n="98" d="100"/>
          <a:sy n="98" d="100"/>
        </p:scale>
        <p:origin x="216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9/13/22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642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76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21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133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634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为什么要写注释</a:t>
            </a:r>
            <a:r>
              <a:rPr lang="zh-CN" altLang="en-US"/>
              <a:t>？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712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61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71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522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28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237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11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21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作业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6D9241-66EA-15A4-2027-072A50CB4439}"/>
              </a:ext>
            </a:extLst>
          </p:cNvPr>
          <p:cNvSpPr txBox="1"/>
          <p:nvPr/>
        </p:nvSpPr>
        <p:spPr>
          <a:xfrm>
            <a:off x="1003610" y="1651786"/>
            <a:ext cx="5092390" cy="43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B1F00B-5B22-0316-1ED5-116C70CBC58B}"/>
              </a:ext>
            </a:extLst>
          </p:cNvPr>
          <p:cNvSpPr txBox="1"/>
          <p:nvPr/>
        </p:nvSpPr>
        <p:spPr>
          <a:xfrm>
            <a:off x="831200" y="2090172"/>
            <a:ext cx="721552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要注意看作业要求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鼓励多次提交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最高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10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次运算符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545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变量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6D9241-66EA-15A4-2027-072A50CB4439}"/>
              </a:ext>
            </a:extLst>
          </p:cNvPr>
          <p:cNvSpPr txBox="1"/>
          <p:nvPr/>
        </p:nvSpPr>
        <p:spPr>
          <a:xfrm>
            <a:off x="1003610" y="1651786"/>
            <a:ext cx="5092390" cy="43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B1F00B-5B22-0316-1ED5-116C70CBC58B}"/>
              </a:ext>
            </a:extLst>
          </p:cNvPr>
          <p:cNvSpPr txBox="1"/>
          <p:nvPr/>
        </p:nvSpPr>
        <p:spPr>
          <a:xfrm>
            <a:off x="831200" y="2090172"/>
            <a:ext cx="72155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用来保存数据，方便以后使用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变量必须有名字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F93107-83A3-2385-ABB3-B89A89C48DDF}"/>
              </a:ext>
            </a:extLst>
          </p:cNvPr>
          <p:cNvSpPr txBox="1"/>
          <p:nvPr/>
        </p:nvSpPr>
        <p:spPr>
          <a:xfrm>
            <a:off x="5971903" y="2011018"/>
            <a:ext cx="610035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</a:rPr>
              <a:t>print("Good morning")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</a:rPr>
              <a:t>a = "Good morning"</a:t>
            </a: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</a:rPr>
              <a:t>print(a)</a:t>
            </a:r>
          </a:p>
        </p:txBody>
      </p:sp>
    </p:spTree>
    <p:extLst>
      <p:ext uri="{BB962C8B-B14F-4D97-AF65-F5344CB8AC3E}">
        <p14:creationId xmlns:p14="http://schemas.microsoft.com/office/powerpoint/2010/main" val="4141215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Python是一门弱类型的语言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6D9241-66EA-15A4-2027-072A50CB4439}"/>
              </a:ext>
            </a:extLst>
          </p:cNvPr>
          <p:cNvSpPr txBox="1"/>
          <p:nvPr/>
        </p:nvSpPr>
        <p:spPr>
          <a:xfrm>
            <a:off x="1003610" y="1651786"/>
            <a:ext cx="5092390" cy="43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B1F00B-5B22-0316-1ED5-116C70CBC58B}"/>
              </a:ext>
            </a:extLst>
          </p:cNvPr>
          <p:cNvSpPr txBox="1"/>
          <p:nvPr/>
        </p:nvSpPr>
        <p:spPr>
          <a:xfrm>
            <a:off x="831200" y="2090172"/>
            <a:ext cx="72155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定义变量无须声明类型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变量类型可以随时改变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6377AA-21AA-38D4-CE4E-BE330C014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0690" y="1870979"/>
            <a:ext cx="57277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095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弱类型不等于没有类型</a:t>
            </a:r>
            <a:r>
              <a:rPr lang="zh-CN" altLang="en-US" sz="3733"/>
              <a:t>！</a:t>
            </a:r>
            <a:endParaRPr lang="en-US" sz="3733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6D9241-66EA-15A4-2027-072A50CB4439}"/>
              </a:ext>
            </a:extLst>
          </p:cNvPr>
          <p:cNvSpPr txBox="1"/>
          <p:nvPr/>
        </p:nvSpPr>
        <p:spPr>
          <a:xfrm>
            <a:off x="1003610" y="1651786"/>
            <a:ext cx="5092390" cy="43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B1F00B-5B22-0316-1ED5-116C70CBC58B}"/>
              </a:ext>
            </a:extLst>
          </p:cNvPr>
          <p:cNvSpPr txBox="1"/>
          <p:nvPr/>
        </p:nvSpPr>
        <p:spPr>
          <a:xfrm>
            <a:off x="831199" y="1859339"/>
            <a:ext cx="93055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书写代码时不用刻意关注类型，但是编程语言内部仍然有类型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pic>
        <p:nvPicPr>
          <p:cNvPr id="11266" name="Picture 2" descr="182,835 Cup Cartoon Stock Photos and Images - 123RF">
            <a:extLst>
              <a:ext uri="{FF2B5EF4-FFF2-40B4-BE49-F238E27FC236}">
                <a16:creationId xmlns:a16="http://schemas.microsoft.com/office/drawing/2014/main" id="{E931F0B6-E4BB-299E-E65E-F21E6A6E5C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28" y="2652680"/>
            <a:ext cx="1884317" cy="1884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2BD690-FFD3-E933-0256-9849F0ED5BF9}"/>
              </a:ext>
            </a:extLst>
          </p:cNvPr>
          <p:cNvSpPr txBox="1"/>
          <p:nvPr/>
        </p:nvSpPr>
        <p:spPr>
          <a:xfrm>
            <a:off x="2748951" y="5021548"/>
            <a:ext cx="7354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Tea, Coffee, Beer, Popcorn, Icecream, Goldfish……</a:t>
            </a:r>
          </a:p>
        </p:txBody>
      </p:sp>
    </p:spTree>
    <p:extLst>
      <p:ext uri="{BB962C8B-B14F-4D97-AF65-F5344CB8AC3E}">
        <p14:creationId xmlns:p14="http://schemas.microsoft.com/office/powerpoint/2010/main" val="2655454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199" y="1981684"/>
            <a:ext cx="72321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问题：所有变量都有自己的名字。那么我们可以随便对变量进行命名吗？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变量的名字需不需要满足一定的规则呢？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变量命名</a:t>
            </a:r>
          </a:p>
        </p:txBody>
      </p:sp>
    </p:spTree>
    <p:extLst>
      <p:ext uri="{BB962C8B-B14F-4D97-AF65-F5344CB8AC3E}">
        <p14:creationId xmlns:p14="http://schemas.microsoft.com/office/powerpoint/2010/main" val="1059236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变量命名规则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33CB51-091E-7FC5-490B-E3874D68AF16}"/>
              </a:ext>
            </a:extLst>
          </p:cNvPr>
          <p:cNvSpPr txBox="1"/>
          <p:nvPr/>
        </p:nvSpPr>
        <p:spPr>
          <a:xfrm>
            <a:off x="831200" y="2090172"/>
            <a:ext cx="7215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1.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名称只能由数字、字母和下划线组成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2.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第一个字符不能用数字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3.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只要符合上述两条规则，你就可以随意命名，但还要避开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Python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关键字（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keyword 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EC19DA-7E05-BACE-B5FF-463C5798CD92}"/>
              </a:ext>
            </a:extLst>
          </p:cNvPr>
          <p:cNvSpPr txBox="1"/>
          <p:nvPr/>
        </p:nvSpPr>
        <p:spPr>
          <a:xfrm>
            <a:off x="1275805" y="4398496"/>
            <a:ext cx="4637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关键字</a:t>
            </a:r>
            <a:r>
              <a:rPr lang="zh-CN" altLang="en-US" sz="2400">
                <a:solidFill>
                  <a:srgbClr val="FF0000"/>
                </a:solidFill>
                <a:latin typeface="Menlo" panose="020B0609030804020204" pitchFamily="49" charset="0"/>
                <a:cs typeface="Menlo" panose="020B0609030804020204" pitchFamily="49" charset="0"/>
              </a:rPr>
              <a:t>：</a:t>
            </a:r>
            <a:r>
              <a:rPr lang="en-US" sz="2400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具有特殊含义的单词</a:t>
            </a:r>
          </a:p>
        </p:txBody>
      </p:sp>
    </p:spTree>
    <p:extLst>
      <p:ext uri="{BB962C8B-B14F-4D97-AF65-F5344CB8AC3E}">
        <p14:creationId xmlns:p14="http://schemas.microsoft.com/office/powerpoint/2010/main" val="851155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指出下列合法的变量名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B43A0-0959-4A26-DEA0-1B9A6ED53FB2}"/>
              </a:ext>
            </a:extLst>
          </p:cNvPr>
          <p:cNvSpPr txBox="1"/>
          <p:nvPr/>
        </p:nvSpPr>
        <p:spPr>
          <a:xfrm>
            <a:off x="831200" y="2220072"/>
            <a:ext cx="610035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int = 35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7c = 20*4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_python = "this is python"</a:t>
            </a:r>
          </a:p>
        </p:txBody>
      </p:sp>
    </p:spTree>
    <p:extLst>
      <p:ext uri="{BB962C8B-B14F-4D97-AF65-F5344CB8AC3E}">
        <p14:creationId xmlns:p14="http://schemas.microsoft.com/office/powerpoint/2010/main" val="1891915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2459504"/>
            <a:ext cx="72321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如果你遵循这些规范，它会大大提高你的代码的可读性，也会让你显得更为专业。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变量命名规范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86B62F7-D11C-A447-C353-6FB89FFA986A}"/>
              </a:ext>
            </a:extLst>
          </p:cNvPr>
          <p:cNvSpPr/>
          <p:nvPr/>
        </p:nvSpPr>
        <p:spPr>
          <a:xfrm>
            <a:off x="831200" y="1869101"/>
            <a:ext cx="994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规则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(rule)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是强制性的，规范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(convention)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是约定俗称的习惯。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333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2667323"/>
            <a:ext cx="72321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x = 40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student_count = 40</a:t>
            </a: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变量命名规范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86B62F7-D11C-A447-C353-6FB89FFA986A}"/>
              </a:ext>
            </a:extLst>
          </p:cNvPr>
          <p:cNvSpPr/>
          <p:nvPr/>
        </p:nvSpPr>
        <p:spPr>
          <a:xfrm>
            <a:off x="831200" y="1869101"/>
            <a:ext cx="994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1.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变量要可以自我描述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(self-descriptive)</a:t>
            </a:r>
          </a:p>
        </p:txBody>
      </p:sp>
    </p:spTree>
    <p:extLst>
      <p:ext uri="{BB962C8B-B14F-4D97-AF65-F5344CB8AC3E}">
        <p14:creationId xmlns:p14="http://schemas.microsoft.com/office/powerpoint/2010/main" val="2526562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2667323"/>
            <a:ext cx="72321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good_weather = True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puchase_price = 10.5</a:t>
            </a: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变量命名规范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86B62F7-D11C-A447-C353-6FB89FFA986A}"/>
              </a:ext>
            </a:extLst>
          </p:cNvPr>
          <p:cNvSpPr/>
          <p:nvPr/>
        </p:nvSpPr>
        <p:spPr>
          <a:xfrm>
            <a:off x="831200" y="1869101"/>
            <a:ext cx="994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2.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字母全部小写，单词中间用下划线隔开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170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2667323"/>
            <a:ext cx="72321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this_is_a_really_long_word = 0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变量命名规范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86B62F7-D11C-A447-C353-6FB89FFA986A}"/>
              </a:ext>
            </a:extLst>
          </p:cNvPr>
          <p:cNvSpPr/>
          <p:nvPr/>
        </p:nvSpPr>
        <p:spPr>
          <a:xfrm>
            <a:off x="831200" y="1869101"/>
            <a:ext cx="994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3.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不要过长，一般不超过三个单词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2F34691D-34DE-4DEA-2E30-9AEF539955B0}"/>
              </a:ext>
            </a:extLst>
          </p:cNvPr>
          <p:cNvSpPr/>
          <p:nvPr/>
        </p:nvSpPr>
        <p:spPr>
          <a:xfrm>
            <a:off x="7855527" y="2487260"/>
            <a:ext cx="817382" cy="82179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31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第二讲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BD24-55EC-A933-216E-E596D21F7F50}"/>
              </a:ext>
            </a:extLst>
          </p:cNvPr>
          <p:cNvSpPr txBox="1"/>
          <p:nvPr/>
        </p:nvSpPr>
        <p:spPr>
          <a:xfrm>
            <a:off x="3620588" y="3696789"/>
            <a:ext cx="4950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变量与数据类型</a:t>
            </a:r>
          </a:p>
        </p:txBody>
      </p:sp>
    </p:spTree>
    <p:extLst>
      <p:ext uri="{BB962C8B-B14F-4D97-AF65-F5344CB8AC3E}">
        <p14:creationId xmlns:p14="http://schemas.microsoft.com/office/powerpoint/2010/main" val="29388472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使用变量前要先赋值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71B06F-069F-41CD-A062-A913E861878E}"/>
              </a:ext>
            </a:extLst>
          </p:cNvPr>
          <p:cNvSpPr txBox="1"/>
          <p:nvPr/>
        </p:nvSpPr>
        <p:spPr>
          <a:xfrm>
            <a:off x="831200" y="2090172"/>
            <a:ext cx="72155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	#error</a:t>
            </a:r>
          </a:p>
        </p:txBody>
      </p:sp>
    </p:spTree>
    <p:extLst>
      <p:ext uri="{BB962C8B-B14F-4D97-AF65-F5344CB8AC3E}">
        <p14:creationId xmlns:p14="http://schemas.microsoft.com/office/powerpoint/2010/main" val="17737101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运算符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71B06F-069F-41CD-A062-A913E861878E}"/>
              </a:ext>
            </a:extLst>
          </p:cNvPr>
          <p:cNvSpPr txBox="1"/>
          <p:nvPr/>
        </p:nvSpPr>
        <p:spPr>
          <a:xfrm>
            <a:off x="831200" y="2691064"/>
            <a:ext cx="72155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a+a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a+a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a+a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019C97-0F48-259E-6010-87EE572A4681}"/>
              </a:ext>
            </a:extLst>
          </p:cNvPr>
          <p:cNvSpPr/>
          <p:nvPr/>
        </p:nvSpPr>
        <p:spPr>
          <a:xfrm>
            <a:off x="831200" y="1869101"/>
            <a:ext cx="994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Python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使用标准数学运算符来进行四则运算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684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运算符细节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71B06F-069F-41CD-A062-A913E861878E}"/>
              </a:ext>
            </a:extLst>
          </p:cNvPr>
          <p:cNvSpPr txBox="1"/>
          <p:nvPr/>
        </p:nvSpPr>
        <p:spPr>
          <a:xfrm>
            <a:off x="831200" y="2691064"/>
            <a:ext cx="7215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print(1.0*2+5)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019C97-0F48-259E-6010-87EE572A4681}"/>
              </a:ext>
            </a:extLst>
          </p:cNvPr>
          <p:cNvSpPr/>
          <p:nvPr/>
        </p:nvSpPr>
        <p:spPr>
          <a:xfrm>
            <a:off x="831200" y="1869101"/>
            <a:ext cx="994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1.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当一个运算数为浮点数的时候，运算结果也是浮点数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3936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运算符细节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71B06F-069F-41CD-A062-A913E861878E}"/>
              </a:ext>
            </a:extLst>
          </p:cNvPr>
          <p:cNvSpPr txBox="1"/>
          <p:nvPr/>
        </p:nvSpPr>
        <p:spPr>
          <a:xfrm>
            <a:off x="831200" y="2691064"/>
            <a:ext cx="72155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print(10/2)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print(-5/3)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019C97-0F48-259E-6010-87EE572A4681}"/>
              </a:ext>
            </a:extLst>
          </p:cNvPr>
          <p:cNvSpPr/>
          <p:nvPr/>
        </p:nvSpPr>
        <p:spPr>
          <a:xfrm>
            <a:off x="831200" y="1869101"/>
            <a:ext cx="994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2.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Python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中除法的结果是浮点数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835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运算符细节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71B06F-069F-41CD-A062-A913E861878E}"/>
              </a:ext>
            </a:extLst>
          </p:cNvPr>
          <p:cNvSpPr txBox="1"/>
          <p:nvPr/>
        </p:nvSpPr>
        <p:spPr>
          <a:xfrm>
            <a:off x="831200" y="2691064"/>
            <a:ext cx="72155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print(15//2)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print(-4//3)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019C97-0F48-259E-6010-87EE572A4681}"/>
              </a:ext>
            </a:extLst>
          </p:cNvPr>
          <p:cNvSpPr/>
          <p:nvPr/>
        </p:nvSpPr>
        <p:spPr>
          <a:xfrm>
            <a:off x="831200" y="1869101"/>
            <a:ext cx="994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3.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//: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除法取整，取整方式为向下取整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7691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模运算符</a:t>
            </a:r>
            <a:r>
              <a:rPr lang="zh-CN" altLang="en-US" sz="3733"/>
              <a:t>（</a:t>
            </a:r>
            <a:r>
              <a:rPr lang="en-US" altLang="zh-CN" sz="3733"/>
              <a:t>modulo operator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71B06F-069F-41CD-A062-A913E861878E}"/>
              </a:ext>
            </a:extLst>
          </p:cNvPr>
          <p:cNvSpPr txBox="1"/>
          <p:nvPr/>
        </p:nvSpPr>
        <p:spPr>
          <a:xfrm>
            <a:off x="831200" y="2691064"/>
            <a:ext cx="72155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5%2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15%4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print(b)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019C97-0F48-259E-6010-87EE572A4681}"/>
              </a:ext>
            </a:extLst>
          </p:cNvPr>
          <p:cNvSpPr/>
          <p:nvPr/>
        </p:nvSpPr>
        <p:spPr>
          <a:xfrm>
            <a:off x="831200" y="1869101"/>
            <a:ext cx="994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取余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238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优先级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71B06F-069F-41CD-A062-A913E861878E}"/>
              </a:ext>
            </a:extLst>
          </p:cNvPr>
          <p:cNvSpPr txBox="1"/>
          <p:nvPr/>
        </p:nvSpPr>
        <p:spPr>
          <a:xfrm>
            <a:off x="831200" y="2691064"/>
            <a:ext cx="72155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5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2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 = 3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print(5 + a * b - c + 1 % 4)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019C97-0F48-259E-6010-87EE572A4681}"/>
              </a:ext>
            </a:extLst>
          </p:cNvPr>
          <p:cNvSpPr/>
          <p:nvPr/>
        </p:nvSpPr>
        <p:spPr>
          <a:xfrm>
            <a:off x="831200" y="1869101"/>
            <a:ext cx="994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括号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&gt;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乘、除、模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&gt;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加、减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4589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小结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403648-E416-492B-8D37-80C9D93472F9}"/>
              </a:ext>
            </a:extLst>
          </p:cNvPr>
          <p:cNvSpPr/>
          <p:nvPr/>
        </p:nvSpPr>
        <p:spPr>
          <a:xfrm>
            <a:off x="831199" y="1981684"/>
            <a:ext cx="880918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变量的命名需要符合相应的规则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变量的命名最好符合相应的规范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Python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的运算需要满足优先级，括号优先级永远最高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/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的结果是浮点数，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//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是返回商的向下取整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%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是取模符号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5756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Data is everywhere</a:t>
            </a:r>
          </a:p>
        </p:txBody>
      </p:sp>
      <p:pic>
        <p:nvPicPr>
          <p:cNvPr id="2" name="Picture 4" descr="137957211">
            <a:extLst>
              <a:ext uri="{FF2B5EF4-FFF2-40B4-BE49-F238E27FC236}">
                <a16:creationId xmlns:a16="http://schemas.microsoft.com/office/drawing/2014/main" id="{93954F80-380D-C431-1ABB-FB24F7435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532" y="1750740"/>
            <a:ext cx="3109704" cy="3969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498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2090172"/>
            <a:ext cx="76403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Python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提供六种数据类型：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数字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字符串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列表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元组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集合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字典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数据类型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6D9241-66EA-15A4-2027-072A50CB4439}"/>
              </a:ext>
            </a:extLst>
          </p:cNvPr>
          <p:cNvSpPr txBox="1"/>
          <p:nvPr/>
        </p:nvSpPr>
        <p:spPr>
          <a:xfrm>
            <a:off x="1003610" y="1651786"/>
            <a:ext cx="5092390" cy="43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44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1BC7D-2257-8E41-BCDA-7E6FDD50D528}"/>
              </a:ext>
            </a:extLst>
          </p:cNvPr>
          <p:cNvSpPr/>
          <p:nvPr/>
        </p:nvSpPr>
        <p:spPr>
          <a:xfrm>
            <a:off x="831200" y="2090172"/>
            <a:ext cx="76403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Python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提供六种数据类型：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数字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字符串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列表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元组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集合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字典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数据类型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6D9241-66EA-15A4-2027-072A50CB4439}"/>
              </a:ext>
            </a:extLst>
          </p:cNvPr>
          <p:cNvSpPr txBox="1"/>
          <p:nvPr/>
        </p:nvSpPr>
        <p:spPr>
          <a:xfrm>
            <a:off x="1003610" y="1651786"/>
            <a:ext cx="5092390" cy="43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3C484-07C5-EDE9-56FE-28B5F5371AC6}"/>
              </a:ext>
            </a:extLst>
          </p:cNvPr>
          <p:cNvSpPr txBox="1"/>
          <p:nvPr/>
        </p:nvSpPr>
        <p:spPr>
          <a:xfrm>
            <a:off x="3456878" y="4014439"/>
            <a:ext cx="1639229" cy="46166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/>
              <a:t> </a:t>
            </a:r>
            <a:r>
              <a:rPr lang="en-US" sz="2400"/>
              <a:t>数据结构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D17AE817-320F-FF08-5B81-B0D6C215BA77}"/>
              </a:ext>
            </a:extLst>
          </p:cNvPr>
          <p:cNvSpPr/>
          <p:nvPr/>
        </p:nvSpPr>
        <p:spPr>
          <a:xfrm rot="10800000">
            <a:off x="2231358" y="4105887"/>
            <a:ext cx="1123406" cy="33963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B01683-7645-5756-B9FA-3459214AF932}"/>
              </a:ext>
            </a:extLst>
          </p:cNvPr>
          <p:cNvSpPr txBox="1"/>
          <p:nvPr/>
        </p:nvSpPr>
        <p:spPr>
          <a:xfrm>
            <a:off x="1096082" y="3299255"/>
            <a:ext cx="1084218" cy="1952897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07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数字类型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6D9241-66EA-15A4-2027-072A50CB4439}"/>
              </a:ext>
            </a:extLst>
          </p:cNvPr>
          <p:cNvSpPr txBox="1"/>
          <p:nvPr/>
        </p:nvSpPr>
        <p:spPr>
          <a:xfrm>
            <a:off x="1003610" y="1651786"/>
            <a:ext cx="5092390" cy="43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B1F00B-5B22-0316-1ED5-116C70CBC58B}"/>
              </a:ext>
            </a:extLst>
          </p:cNvPr>
          <p:cNvSpPr txBox="1"/>
          <p:nvPr/>
        </p:nvSpPr>
        <p:spPr>
          <a:xfrm>
            <a:off x="831200" y="2090172"/>
            <a:ext cx="72155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整数（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int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）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: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5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，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-81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，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19452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浮点数（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float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）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: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0.5, -5.2, 2016.2435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布尔数（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boolean): True, False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复数：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3+5j</a:t>
            </a:r>
          </a:p>
        </p:txBody>
      </p:sp>
    </p:spTree>
    <p:extLst>
      <p:ext uri="{BB962C8B-B14F-4D97-AF65-F5344CB8AC3E}">
        <p14:creationId xmlns:p14="http://schemas.microsoft.com/office/powerpoint/2010/main" val="3784568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字符串类型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6D9241-66EA-15A4-2027-072A50CB4439}"/>
              </a:ext>
            </a:extLst>
          </p:cNvPr>
          <p:cNvSpPr txBox="1"/>
          <p:nvPr/>
        </p:nvSpPr>
        <p:spPr>
          <a:xfrm>
            <a:off x="1003610" y="1651786"/>
            <a:ext cx="5092390" cy="43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B1F00B-5B22-0316-1ED5-116C70CBC58B}"/>
              </a:ext>
            </a:extLst>
          </p:cNvPr>
          <p:cNvSpPr txBox="1"/>
          <p:nvPr/>
        </p:nvSpPr>
        <p:spPr>
          <a:xfrm>
            <a:off x="831200" y="2090172"/>
            <a:ext cx="72155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用单引号或者双引号括起来，例如“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Good morning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”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, ‘hello world’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最好遵循统一的标准，不要将单引号和双引号混合使用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字符串常用来表示文本，是我们用到最多的数据类型之一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753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type()</a:t>
            </a:r>
            <a:r>
              <a:rPr lang="zh-CN" altLang="en-US" sz="3733"/>
              <a:t>：查看数据类型</a:t>
            </a:r>
            <a:endParaRPr lang="en-US" sz="3733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6D9241-66EA-15A4-2027-072A50CB4439}"/>
              </a:ext>
            </a:extLst>
          </p:cNvPr>
          <p:cNvSpPr txBox="1"/>
          <p:nvPr/>
        </p:nvSpPr>
        <p:spPr>
          <a:xfrm>
            <a:off x="1003610" y="1651786"/>
            <a:ext cx="5092390" cy="43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E708BC-B055-8822-B405-A147074D9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610" y="1870979"/>
            <a:ext cx="4862578" cy="443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212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变量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6D9241-66EA-15A4-2027-072A50CB4439}"/>
              </a:ext>
            </a:extLst>
          </p:cNvPr>
          <p:cNvSpPr txBox="1"/>
          <p:nvPr/>
        </p:nvSpPr>
        <p:spPr>
          <a:xfrm>
            <a:off x="1003610" y="1651786"/>
            <a:ext cx="5092390" cy="43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B1F00B-5B22-0316-1ED5-116C70CBC58B}"/>
              </a:ext>
            </a:extLst>
          </p:cNvPr>
          <p:cNvSpPr txBox="1"/>
          <p:nvPr/>
        </p:nvSpPr>
        <p:spPr>
          <a:xfrm>
            <a:off x="831200" y="2090172"/>
            <a:ext cx="72155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用来保存数据，方便以后使用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变量必须有名字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96755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2890</TotalTime>
  <Words>668</Words>
  <Application>Microsoft Macintosh PowerPoint</Application>
  <PresentationFormat>Widescreen</PresentationFormat>
  <Paragraphs>159</Paragraphs>
  <Slides>28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Menlo</vt:lpstr>
      <vt:lpstr>Simple Dark</vt:lpstr>
      <vt:lpstr>PowerPoint Presentation</vt:lpstr>
      <vt:lpstr>信息技术 第二讲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40</cp:revision>
  <dcterms:created xsi:type="dcterms:W3CDTF">2020-08-26T00:26:03Z</dcterms:created>
  <dcterms:modified xsi:type="dcterms:W3CDTF">2022-09-13T01:50:12Z</dcterms:modified>
</cp:coreProperties>
</file>