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3"/>
  </p:notesMasterIdLst>
  <p:sldIdLst>
    <p:sldId id="495" r:id="rId2"/>
    <p:sldId id="1015" r:id="rId3"/>
    <p:sldId id="1041" r:id="rId4"/>
    <p:sldId id="1042" r:id="rId5"/>
    <p:sldId id="1043" r:id="rId6"/>
    <p:sldId id="1044" r:id="rId7"/>
    <p:sldId id="1045" r:id="rId8"/>
    <p:sldId id="1050" r:id="rId9"/>
    <p:sldId id="1047" r:id="rId10"/>
    <p:sldId id="1049" r:id="rId11"/>
    <p:sldId id="1051" r:id="rId12"/>
    <p:sldId id="1054" r:id="rId13"/>
    <p:sldId id="1055" r:id="rId14"/>
    <p:sldId id="1056" r:id="rId15"/>
    <p:sldId id="851" r:id="rId16"/>
    <p:sldId id="1052" r:id="rId17"/>
    <p:sldId id="1053" r:id="rId18"/>
    <p:sldId id="1058" r:id="rId19"/>
    <p:sldId id="1057" r:id="rId20"/>
    <p:sldId id="1059" r:id="rId21"/>
    <p:sldId id="49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D2E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07"/>
    <p:restoredTop sz="87750"/>
  </p:normalViewPr>
  <p:slideViewPr>
    <p:cSldViewPr snapToGrid="0" snapToObjects="1">
      <p:cViewPr varScale="1">
        <p:scale>
          <a:sx n="98" d="100"/>
          <a:sy n="98" d="100"/>
        </p:scale>
        <p:origin x="216" y="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030B36-324D-1040-B497-EB12F0B0E05D}" type="datetimeFigureOut">
              <a:t>9/26/22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4CB89-4FF6-7749-8054-AA73E053C96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47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1bd77602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41bd77602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37269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2153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5030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0779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9034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407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g6338ab7680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9" name="Google Shape;439;g6338ab7680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134093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g6338ab7680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9" name="Google Shape;439;g6338ab7680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8286259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g6338ab7680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9" name="Google Shape;439;g6338ab7680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074639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g6338ab7680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9" name="Google Shape;439;g6338ab7680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47154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Google Shape;438;g6338ab7680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9" name="Google Shape;439;g6338ab7680_0_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74930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10581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1bd77602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41bd77602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96892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762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925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4027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变量一定要有名字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5280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5166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5450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94CB89-4FF6-7749-8054-AA73E053C962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876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51338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5167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53980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70609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51255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992609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76714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295929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33"/>
            <a:ext cx="60960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600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17900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40491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333">
                <a:solidFill>
                  <a:schemeClr val="lt2"/>
                </a:solidFill>
              </a:defRPr>
            </a:lvl1pPr>
            <a:lvl2pPr lvl="1" algn="r">
              <a:buNone/>
              <a:defRPr sz="1333">
                <a:solidFill>
                  <a:schemeClr val="lt2"/>
                </a:solidFill>
              </a:defRPr>
            </a:lvl2pPr>
            <a:lvl3pPr lvl="2" algn="r">
              <a:buNone/>
              <a:defRPr sz="1333">
                <a:solidFill>
                  <a:schemeClr val="lt2"/>
                </a:solidFill>
              </a:defRPr>
            </a:lvl3pPr>
            <a:lvl4pPr lvl="3" algn="r">
              <a:buNone/>
              <a:defRPr sz="1333">
                <a:solidFill>
                  <a:schemeClr val="lt2"/>
                </a:solidFill>
              </a:defRPr>
            </a:lvl4pPr>
            <a:lvl5pPr lvl="4" algn="r">
              <a:buNone/>
              <a:defRPr sz="1333">
                <a:solidFill>
                  <a:schemeClr val="lt2"/>
                </a:solidFill>
              </a:defRPr>
            </a:lvl5pPr>
            <a:lvl6pPr lvl="5" algn="r">
              <a:buNone/>
              <a:defRPr sz="1333">
                <a:solidFill>
                  <a:schemeClr val="lt2"/>
                </a:solidFill>
              </a:defRPr>
            </a:lvl6pPr>
            <a:lvl7pPr lvl="6" algn="r">
              <a:buNone/>
              <a:defRPr sz="1333">
                <a:solidFill>
                  <a:schemeClr val="lt2"/>
                </a:solidFill>
              </a:defRPr>
            </a:lvl7pPr>
            <a:lvl8pPr lvl="7" algn="r">
              <a:buNone/>
              <a:defRPr sz="1333">
                <a:solidFill>
                  <a:schemeClr val="lt2"/>
                </a:solidFill>
              </a:defRPr>
            </a:lvl8pPr>
            <a:lvl9pPr lvl="8" algn="r">
              <a:buNone/>
              <a:defRPr sz="1333">
                <a:solidFill>
                  <a:schemeClr val="lt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99297479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 err="1"/>
              <a:t>信息技术</a:t>
            </a:r>
            <a:r>
              <a:rPr lang="zh-CN" altLang="en-US" dirty="0" err="1"/>
              <a:t> </a:t>
            </a:r>
            <a:r>
              <a:rPr lang="en-US" dirty="0" err="1"/>
              <a:t>第四讲</a:t>
            </a:r>
            <a:br>
              <a:rPr lang="en-US" dirty="0" err="1"/>
            </a:br>
            <a:endParaRPr dirty="0"/>
          </a:p>
        </p:txBody>
      </p:sp>
      <p:pic>
        <p:nvPicPr>
          <p:cNvPr id="5" name="Picture 4" descr="long_logo">
            <a:extLst>
              <a:ext uri="{FF2B5EF4-FFF2-40B4-BE49-F238E27FC236}">
                <a16:creationId xmlns:a16="http://schemas.microsoft.com/office/drawing/2014/main" id="{D7082FA4-023F-4A47-9496-5C807BF43E1F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04" y="368934"/>
            <a:ext cx="3517979" cy="9144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A9EED51-90AC-362B-8982-200E0C4E80C9}"/>
              </a:ext>
            </a:extLst>
          </p:cNvPr>
          <p:cNvSpPr txBox="1"/>
          <p:nvPr/>
        </p:nvSpPr>
        <p:spPr>
          <a:xfrm>
            <a:off x="4072053" y="3759367"/>
            <a:ext cx="40478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/>
              <a:t>字符串</a:t>
            </a:r>
          </a:p>
        </p:txBody>
      </p:sp>
    </p:spTree>
    <p:extLst>
      <p:ext uri="{BB962C8B-B14F-4D97-AF65-F5344CB8AC3E}">
        <p14:creationId xmlns:p14="http://schemas.microsoft.com/office/powerpoint/2010/main" val="2938847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50793" y="10574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strname[start : end : step]</a:t>
            </a:r>
          </a:p>
          <a:p>
            <a:pPr algn="l"/>
            <a:endParaRPr lang="en-US" sz="2400">
              <a:solidFill>
                <a:schemeClr val="tx1"/>
              </a:solidFill>
              <a:latin typeface="Lato" panose="020F050202020403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start:  </a:t>
            </a:r>
            <a:r>
              <a:rPr lang="zh-CN" alt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截取片段开始字符的索引</a:t>
            </a:r>
            <a:endParaRPr lang="en-US" altLang="zh-CN" sz="2400" b="0" i="0"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end: </a:t>
            </a:r>
            <a:r>
              <a:rPr lang="zh-CN" alt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截取片段结束字符的索引，但该索引处字符不会被截取</a:t>
            </a:r>
            <a:endParaRPr lang="en-US" altLang="zh-CN" sz="2400" b="0" i="0"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  <a:latin typeface="Lato" panose="020F0502020204030203" pitchFamily="34" charset="0"/>
              </a:rPr>
              <a:t>step: </a:t>
            </a:r>
            <a:r>
              <a:rPr lang="zh-CN" altLang="en-US" sz="2400">
                <a:solidFill>
                  <a:schemeClr val="tx1"/>
                </a:solidFill>
                <a:latin typeface="Lato" panose="020F0502020204030203" pitchFamily="34" charset="0"/>
              </a:rPr>
              <a:t>表示从</a:t>
            </a:r>
            <a:r>
              <a:rPr lang="en-US" sz="2400">
                <a:solidFill>
                  <a:schemeClr val="tx1"/>
                </a:solidFill>
                <a:latin typeface="Lato" panose="020F0502020204030203" pitchFamily="34" charset="0"/>
              </a:rPr>
              <a:t>start</a:t>
            </a:r>
            <a:r>
              <a:rPr lang="zh-CN" altLang="en-US" sz="2400">
                <a:solidFill>
                  <a:schemeClr val="tx1"/>
                </a:solidFill>
                <a:latin typeface="Lato" panose="020F0502020204030203" pitchFamily="34" charset="0"/>
              </a:rPr>
              <a:t>索引开始，每个</a:t>
            </a:r>
            <a:r>
              <a:rPr lang="en-US" sz="2400">
                <a:solidFill>
                  <a:schemeClr val="tx1"/>
                </a:solidFill>
                <a:latin typeface="Lato" panose="020F0502020204030203" pitchFamily="34" charset="0"/>
              </a:rPr>
              <a:t>step</a:t>
            </a:r>
            <a:r>
              <a:rPr lang="zh-CN" altLang="en-US" sz="2400">
                <a:solidFill>
                  <a:schemeClr val="tx1"/>
                </a:solidFill>
                <a:latin typeface="Lato" panose="020F0502020204030203" pitchFamily="34" charset="0"/>
              </a:rPr>
              <a:t>个字符获取一个字符，直到</a:t>
            </a:r>
            <a:r>
              <a:rPr lang="en-US" sz="2400">
                <a:solidFill>
                  <a:schemeClr val="tx1"/>
                </a:solidFill>
                <a:latin typeface="Lato" panose="020F0502020204030203" pitchFamily="34" charset="0"/>
              </a:rPr>
              <a:t>end</a:t>
            </a:r>
            <a:r>
              <a:rPr lang="zh-CN" altLang="en-US" sz="2400">
                <a:solidFill>
                  <a:schemeClr val="tx1"/>
                </a:solidFill>
                <a:latin typeface="Lato" panose="020F0502020204030203" pitchFamily="34" charset="0"/>
              </a:rPr>
              <a:t>所在处的字符。也可以不指定</a:t>
            </a:r>
            <a:r>
              <a:rPr lang="en-US" sz="2400">
                <a:solidFill>
                  <a:schemeClr val="tx1"/>
                </a:solidFill>
                <a:latin typeface="Lato" panose="020F0502020204030203" pitchFamily="34" charset="0"/>
              </a:rPr>
              <a:t>step</a:t>
            </a:r>
            <a:r>
              <a:rPr lang="zh-CN" altLang="en-US" sz="2400">
                <a:solidFill>
                  <a:schemeClr val="tx1"/>
                </a:solidFill>
                <a:latin typeface="Lato" panose="020F0502020204030203" pitchFamily="34" charset="0"/>
              </a:rPr>
              <a:t>的值，如果不指定则</a:t>
            </a:r>
            <a:r>
              <a:rPr lang="en-US" sz="2400">
                <a:solidFill>
                  <a:schemeClr val="tx1"/>
                </a:solidFill>
                <a:latin typeface="Lato" panose="020F0502020204030203" pitchFamily="34" charset="0"/>
              </a:rPr>
              <a:t>step</a:t>
            </a:r>
            <a:r>
              <a:rPr lang="zh-CN" altLang="en-US" sz="2400">
                <a:solidFill>
                  <a:schemeClr val="tx1"/>
                </a:solidFill>
                <a:latin typeface="Lato" panose="020F0502020204030203" pitchFamily="34" charset="0"/>
              </a:rPr>
              <a:t>的默认值为</a:t>
            </a:r>
            <a:r>
              <a:rPr lang="en-US" altLang="zh-CN" sz="2400">
                <a:solidFill>
                  <a:schemeClr val="tx1"/>
                </a:solidFill>
                <a:latin typeface="Lato" panose="020F0502020204030203" pitchFamily="34" charset="0"/>
              </a:rPr>
              <a:t>1</a:t>
            </a:r>
            <a:r>
              <a:rPr lang="zh-CN" altLang="en-US" sz="2400">
                <a:solidFill>
                  <a:schemeClr val="tx1"/>
                </a:solidFill>
                <a:latin typeface="Lato" panose="020F0502020204030203" pitchFamily="34" charset="0"/>
              </a:rPr>
              <a:t>。</a:t>
            </a:r>
            <a:endParaRPr lang="en-US" sz="2400" b="0" i="0"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  <a:p>
            <a:pPr algn="l"/>
            <a:endParaRPr lang="en-US" sz="2400">
              <a:solidFill>
                <a:schemeClr val="tx1"/>
              </a:solidFill>
              <a:latin typeface="Lato" panose="020F0502020204030203" pitchFamily="34" charset="0"/>
            </a:endParaRPr>
          </a:p>
          <a:p>
            <a:pPr algn="l"/>
            <a:br>
              <a:rPr 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</a:br>
            <a:endParaRPr lang="en-US" sz="2400" b="0" i="0"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6166A0-2501-A31B-225F-1297CBB7C5F9}"/>
              </a:ext>
            </a:extLst>
          </p:cNvPr>
          <p:cNvSpPr txBox="1">
            <a:spLocks/>
          </p:cNvSpPr>
          <p:nvPr/>
        </p:nvSpPr>
        <p:spPr>
          <a:xfrm>
            <a:off x="850793" y="2938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截取字符串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BB0623-15E1-EB43-2F68-A1C3A5B4EDD0}"/>
              </a:ext>
            </a:extLst>
          </p:cNvPr>
          <p:cNvSpPr txBox="1"/>
          <p:nvPr/>
        </p:nvSpPr>
        <p:spPr>
          <a:xfrm>
            <a:off x="976448" y="3628349"/>
            <a:ext cx="610688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wow = "Oh My God!"</a:t>
            </a:r>
          </a:p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print(wow[3:9:1])</a:t>
            </a:r>
          </a:p>
        </p:txBody>
      </p:sp>
    </p:spTree>
    <p:extLst>
      <p:ext uri="{BB962C8B-B14F-4D97-AF65-F5344CB8AC3E}">
        <p14:creationId xmlns:p14="http://schemas.microsoft.com/office/powerpoint/2010/main" val="27999911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50793" y="10574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strname[start : end : step]</a:t>
            </a:r>
          </a:p>
          <a:p>
            <a:pPr algn="l"/>
            <a:endParaRPr lang="en-US" sz="2400">
              <a:solidFill>
                <a:schemeClr val="tx1"/>
              </a:solidFill>
              <a:latin typeface="Lato" panose="020F050202020403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start:  </a:t>
            </a:r>
            <a:r>
              <a:rPr lang="zh-CN" alt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截取片段开始字符的索引</a:t>
            </a:r>
            <a:endParaRPr lang="en-US" altLang="zh-CN" sz="2400" b="0" i="0"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end: </a:t>
            </a:r>
            <a:r>
              <a:rPr lang="zh-CN" alt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截取片段结束字符的索引，但该索引处字符不会被截取</a:t>
            </a:r>
            <a:endParaRPr lang="en-US" altLang="zh-CN" sz="2400" b="0" i="0"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  <a:latin typeface="Lato" panose="020F0502020204030203" pitchFamily="34" charset="0"/>
              </a:rPr>
              <a:t>step: </a:t>
            </a:r>
            <a:r>
              <a:rPr lang="zh-CN" altLang="en-US" sz="2400">
                <a:solidFill>
                  <a:schemeClr val="tx1"/>
                </a:solidFill>
                <a:latin typeface="Lato" panose="020F0502020204030203" pitchFamily="34" charset="0"/>
              </a:rPr>
              <a:t>表示从</a:t>
            </a:r>
            <a:r>
              <a:rPr lang="en-US" sz="2400">
                <a:solidFill>
                  <a:schemeClr val="tx1"/>
                </a:solidFill>
                <a:latin typeface="Lato" panose="020F0502020204030203" pitchFamily="34" charset="0"/>
              </a:rPr>
              <a:t>start</a:t>
            </a:r>
            <a:r>
              <a:rPr lang="zh-CN" altLang="en-US" sz="2400">
                <a:solidFill>
                  <a:schemeClr val="tx1"/>
                </a:solidFill>
                <a:latin typeface="Lato" panose="020F0502020204030203" pitchFamily="34" charset="0"/>
              </a:rPr>
              <a:t>索引开始，每个</a:t>
            </a:r>
            <a:r>
              <a:rPr lang="en-US" sz="2400">
                <a:solidFill>
                  <a:schemeClr val="tx1"/>
                </a:solidFill>
                <a:latin typeface="Lato" panose="020F0502020204030203" pitchFamily="34" charset="0"/>
              </a:rPr>
              <a:t>step</a:t>
            </a:r>
            <a:r>
              <a:rPr lang="zh-CN" altLang="en-US" sz="2400">
                <a:solidFill>
                  <a:schemeClr val="tx1"/>
                </a:solidFill>
                <a:latin typeface="Lato" panose="020F0502020204030203" pitchFamily="34" charset="0"/>
              </a:rPr>
              <a:t>个字符获取一个字符，直到</a:t>
            </a:r>
            <a:r>
              <a:rPr lang="en-US" sz="2400">
                <a:solidFill>
                  <a:schemeClr val="tx1"/>
                </a:solidFill>
                <a:latin typeface="Lato" panose="020F0502020204030203" pitchFamily="34" charset="0"/>
              </a:rPr>
              <a:t>end</a:t>
            </a:r>
            <a:r>
              <a:rPr lang="zh-CN" altLang="en-US" sz="2400">
                <a:solidFill>
                  <a:schemeClr val="tx1"/>
                </a:solidFill>
                <a:latin typeface="Lato" panose="020F0502020204030203" pitchFamily="34" charset="0"/>
              </a:rPr>
              <a:t>所在处的字符。也可以不指定</a:t>
            </a:r>
            <a:r>
              <a:rPr lang="en-US" sz="2400">
                <a:solidFill>
                  <a:schemeClr val="tx1"/>
                </a:solidFill>
                <a:latin typeface="Lato" panose="020F0502020204030203" pitchFamily="34" charset="0"/>
              </a:rPr>
              <a:t>step</a:t>
            </a:r>
            <a:r>
              <a:rPr lang="zh-CN" altLang="en-US" sz="2400">
                <a:solidFill>
                  <a:schemeClr val="tx1"/>
                </a:solidFill>
                <a:latin typeface="Lato" panose="020F0502020204030203" pitchFamily="34" charset="0"/>
              </a:rPr>
              <a:t>的值，如果不指定则</a:t>
            </a:r>
            <a:r>
              <a:rPr lang="en-US" sz="2400">
                <a:solidFill>
                  <a:schemeClr val="tx1"/>
                </a:solidFill>
                <a:latin typeface="Lato" panose="020F0502020204030203" pitchFamily="34" charset="0"/>
              </a:rPr>
              <a:t>step</a:t>
            </a:r>
            <a:r>
              <a:rPr lang="zh-CN" altLang="en-US" sz="2400">
                <a:solidFill>
                  <a:schemeClr val="tx1"/>
                </a:solidFill>
                <a:latin typeface="Lato" panose="020F0502020204030203" pitchFamily="34" charset="0"/>
              </a:rPr>
              <a:t>的默认值为</a:t>
            </a:r>
            <a:r>
              <a:rPr lang="en-US" altLang="zh-CN" sz="2400">
                <a:solidFill>
                  <a:schemeClr val="tx1"/>
                </a:solidFill>
                <a:latin typeface="Lato" panose="020F0502020204030203" pitchFamily="34" charset="0"/>
              </a:rPr>
              <a:t>1</a:t>
            </a:r>
            <a:r>
              <a:rPr lang="zh-CN" altLang="en-US" sz="2400">
                <a:solidFill>
                  <a:schemeClr val="tx1"/>
                </a:solidFill>
                <a:latin typeface="Lato" panose="020F0502020204030203" pitchFamily="34" charset="0"/>
              </a:rPr>
              <a:t>。</a:t>
            </a:r>
            <a:endParaRPr lang="en-US" sz="2400" b="0" i="0"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  <a:p>
            <a:pPr algn="l"/>
            <a:endParaRPr lang="en-US" sz="2400">
              <a:solidFill>
                <a:schemeClr val="tx1"/>
              </a:solidFill>
              <a:latin typeface="Lato" panose="020F0502020204030203" pitchFamily="34" charset="0"/>
            </a:endParaRPr>
          </a:p>
          <a:p>
            <a:pPr algn="l"/>
            <a:br>
              <a:rPr 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</a:br>
            <a:endParaRPr lang="en-US" sz="2400" b="0" i="0"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6166A0-2501-A31B-225F-1297CBB7C5F9}"/>
              </a:ext>
            </a:extLst>
          </p:cNvPr>
          <p:cNvSpPr txBox="1">
            <a:spLocks/>
          </p:cNvSpPr>
          <p:nvPr/>
        </p:nvSpPr>
        <p:spPr>
          <a:xfrm>
            <a:off x="850793" y="2938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截取字符串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BB0623-15E1-EB43-2F68-A1C3A5B4EDD0}"/>
              </a:ext>
            </a:extLst>
          </p:cNvPr>
          <p:cNvSpPr txBox="1"/>
          <p:nvPr/>
        </p:nvSpPr>
        <p:spPr>
          <a:xfrm>
            <a:off x="976448" y="3628349"/>
            <a:ext cx="610688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wow = "Oh My God!"</a:t>
            </a:r>
          </a:p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print(wow[3:9])</a:t>
            </a:r>
          </a:p>
        </p:txBody>
      </p:sp>
    </p:spTree>
    <p:extLst>
      <p:ext uri="{BB962C8B-B14F-4D97-AF65-F5344CB8AC3E}">
        <p14:creationId xmlns:p14="http://schemas.microsoft.com/office/powerpoint/2010/main" val="9735899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50793" y="10574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strname[start : end : step]</a:t>
            </a:r>
          </a:p>
          <a:p>
            <a:pPr algn="l"/>
            <a:endParaRPr lang="en-US" sz="2400">
              <a:solidFill>
                <a:schemeClr val="tx1"/>
              </a:solidFill>
              <a:latin typeface="Lato" panose="020F050202020403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start:  </a:t>
            </a:r>
            <a:r>
              <a:rPr lang="zh-CN" alt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截取片段开始字符的索引</a:t>
            </a:r>
            <a:endParaRPr lang="en-US" altLang="zh-CN" sz="2400" b="0" i="0"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end: </a:t>
            </a:r>
            <a:r>
              <a:rPr lang="zh-CN" alt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截取片段结束字符的索引，但该索引处字符不会被截取</a:t>
            </a:r>
            <a:endParaRPr lang="en-US" altLang="zh-CN" sz="2400" b="0" i="0"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1"/>
                </a:solidFill>
                <a:latin typeface="Lato" panose="020F0502020204030203" pitchFamily="34" charset="0"/>
              </a:rPr>
              <a:t>step: </a:t>
            </a:r>
            <a:r>
              <a:rPr lang="zh-CN" altLang="en-US" sz="2400">
                <a:solidFill>
                  <a:schemeClr val="tx1"/>
                </a:solidFill>
                <a:latin typeface="Lato" panose="020F0502020204030203" pitchFamily="34" charset="0"/>
              </a:rPr>
              <a:t>表示从</a:t>
            </a:r>
            <a:r>
              <a:rPr lang="en-US" sz="2400">
                <a:solidFill>
                  <a:schemeClr val="tx1"/>
                </a:solidFill>
                <a:latin typeface="Lato" panose="020F0502020204030203" pitchFamily="34" charset="0"/>
              </a:rPr>
              <a:t>start</a:t>
            </a:r>
            <a:r>
              <a:rPr lang="zh-CN" altLang="en-US" sz="2400">
                <a:solidFill>
                  <a:schemeClr val="tx1"/>
                </a:solidFill>
                <a:latin typeface="Lato" panose="020F0502020204030203" pitchFamily="34" charset="0"/>
              </a:rPr>
              <a:t>索引开始，每个</a:t>
            </a:r>
            <a:r>
              <a:rPr lang="en-US" sz="2400">
                <a:solidFill>
                  <a:schemeClr val="tx1"/>
                </a:solidFill>
                <a:latin typeface="Lato" panose="020F0502020204030203" pitchFamily="34" charset="0"/>
              </a:rPr>
              <a:t>step</a:t>
            </a:r>
            <a:r>
              <a:rPr lang="zh-CN" altLang="en-US" sz="2400">
                <a:solidFill>
                  <a:schemeClr val="tx1"/>
                </a:solidFill>
                <a:latin typeface="Lato" panose="020F0502020204030203" pitchFamily="34" charset="0"/>
              </a:rPr>
              <a:t>个字符获取一个字符，直到</a:t>
            </a:r>
            <a:r>
              <a:rPr lang="en-US" sz="2400">
                <a:solidFill>
                  <a:schemeClr val="tx1"/>
                </a:solidFill>
                <a:latin typeface="Lato" panose="020F0502020204030203" pitchFamily="34" charset="0"/>
              </a:rPr>
              <a:t>end</a:t>
            </a:r>
            <a:r>
              <a:rPr lang="zh-CN" altLang="en-US" sz="2400">
                <a:solidFill>
                  <a:schemeClr val="tx1"/>
                </a:solidFill>
                <a:latin typeface="Lato" panose="020F0502020204030203" pitchFamily="34" charset="0"/>
              </a:rPr>
              <a:t>所在处的字符。也可以不指定</a:t>
            </a:r>
            <a:r>
              <a:rPr lang="en-US" sz="2400">
                <a:solidFill>
                  <a:schemeClr val="tx1"/>
                </a:solidFill>
                <a:latin typeface="Lato" panose="020F0502020204030203" pitchFamily="34" charset="0"/>
              </a:rPr>
              <a:t>step</a:t>
            </a:r>
            <a:r>
              <a:rPr lang="zh-CN" altLang="en-US" sz="2400">
                <a:solidFill>
                  <a:schemeClr val="tx1"/>
                </a:solidFill>
                <a:latin typeface="Lato" panose="020F0502020204030203" pitchFamily="34" charset="0"/>
              </a:rPr>
              <a:t>的值，如果不指定则</a:t>
            </a:r>
            <a:r>
              <a:rPr lang="en-US" sz="2400">
                <a:solidFill>
                  <a:schemeClr val="tx1"/>
                </a:solidFill>
                <a:latin typeface="Lato" panose="020F0502020204030203" pitchFamily="34" charset="0"/>
              </a:rPr>
              <a:t>step</a:t>
            </a:r>
            <a:r>
              <a:rPr lang="zh-CN" altLang="en-US" sz="2400">
                <a:solidFill>
                  <a:schemeClr val="tx1"/>
                </a:solidFill>
                <a:latin typeface="Lato" panose="020F0502020204030203" pitchFamily="34" charset="0"/>
              </a:rPr>
              <a:t>的默认值为</a:t>
            </a:r>
            <a:r>
              <a:rPr lang="en-US" altLang="zh-CN" sz="2400">
                <a:solidFill>
                  <a:schemeClr val="tx1"/>
                </a:solidFill>
                <a:latin typeface="Lato" panose="020F0502020204030203" pitchFamily="34" charset="0"/>
              </a:rPr>
              <a:t>1</a:t>
            </a:r>
            <a:r>
              <a:rPr lang="zh-CN" altLang="en-US" sz="2400">
                <a:solidFill>
                  <a:schemeClr val="tx1"/>
                </a:solidFill>
                <a:latin typeface="Lato" panose="020F0502020204030203" pitchFamily="34" charset="0"/>
              </a:rPr>
              <a:t>。</a:t>
            </a:r>
            <a:endParaRPr lang="en-US" sz="2400" b="0" i="0"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  <a:p>
            <a:pPr algn="l"/>
            <a:endParaRPr lang="en-US" sz="2400">
              <a:solidFill>
                <a:schemeClr val="tx1"/>
              </a:solidFill>
              <a:latin typeface="Lato" panose="020F0502020204030203" pitchFamily="34" charset="0"/>
            </a:endParaRPr>
          </a:p>
          <a:p>
            <a:pPr algn="l"/>
            <a:br>
              <a:rPr 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</a:br>
            <a:endParaRPr lang="en-US" sz="2400" b="0" i="0"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6166A0-2501-A31B-225F-1297CBB7C5F9}"/>
              </a:ext>
            </a:extLst>
          </p:cNvPr>
          <p:cNvSpPr txBox="1">
            <a:spLocks/>
          </p:cNvSpPr>
          <p:nvPr/>
        </p:nvSpPr>
        <p:spPr>
          <a:xfrm>
            <a:off x="850793" y="2938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截取字符串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BB0623-15E1-EB43-2F68-A1C3A5B4EDD0}"/>
              </a:ext>
            </a:extLst>
          </p:cNvPr>
          <p:cNvSpPr txBox="1"/>
          <p:nvPr/>
        </p:nvSpPr>
        <p:spPr>
          <a:xfrm>
            <a:off x="976448" y="3628349"/>
            <a:ext cx="610688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wow = "Oh My God!"</a:t>
            </a:r>
          </a:p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print(wow[3:9])</a:t>
            </a:r>
          </a:p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print(wow[2:len(wow)/2])</a:t>
            </a:r>
          </a:p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print(wow[2:len(wow):2])</a:t>
            </a:r>
          </a:p>
        </p:txBody>
      </p:sp>
    </p:spTree>
    <p:extLst>
      <p:ext uri="{BB962C8B-B14F-4D97-AF65-F5344CB8AC3E}">
        <p14:creationId xmlns:p14="http://schemas.microsoft.com/office/powerpoint/2010/main" val="23205911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50793" y="10574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s.find(t)</a:t>
            </a:r>
            <a:r>
              <a:rPr lang="zh-CN" alt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： 返回</a:t>
            </a:r>
            <a:r>
              <a:rPr lang="en-US" altLang="zh-CN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t</a:t>
            </a:r>
            <a:r>
              <a:rPr lang="zh-CN" alt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在</a:t>
            </a:r>
            <a:r>
              <a:rPr lang="en-US" altLang="zh-CN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s</a:t>
            </a:r>
            <a:r>
              <a:rPr lang="zh-CN" alt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中首次出现的索引</a:t>
            </a:r>
            <a:endParaRPr lang="en-US" sz="2400">
              <a:solidFill>
                <a:schemeClr val="tx1"/>
              </a:solidFill>
              <a:latin typeface="Lato" panose="020F0502020204030203" pitchFamily="34" charset="0"/>
            </a:endParaRPr>
          </a:p>
          <a:p>
            <a:pPr algn="l"/>
            <a:br>
              <a:rPr 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</a:br>
            <a:endParaRPr lang="en-US" sz="2400" b="0" i="0"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6166A0-2501-A31B-225F-1297CBB7C5F9}"/>
              </a:ext>
            </a:extLst>
          </p:cNvPr>
          <p:cNvSpPr txBox="1">
            <a:spLocks/>
          </p:cNvSpPr>
          <p:nvPr/>
        </p:nvSpPr>
        <p:spPr>
          <a:xfrm>
            <a:off x="850793" y="2938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检测字符串是否包含某个子字符串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BB0623-15E1-EB43-2F68-A1C3A5B4EDD0}"/>
              </a:ext>
            </a:extLst>
          </p:cNvPr>
          <p:cNvSpPr txBox="1"/>
          <p:nvPr/>
        </p:nvSpPr>
        <p:spPr>
          <a:xfrm>
            <a:off x="850793" y="2034681"/>
            <a:ext cx="610688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“This is CS”</a:t>
            </a:r>
          </a:p>
          <a:p>
            <a:endParaRPr lang="en-US" sz="2400">
              <a:solidFill>
                <a:schemeClr val="accent1">
                  <a:lumMod val="60000"/>
                  <a:lumOff val="40000"/>
                </a:schemeClr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i1 = a.find(“is”)	#2</a:t>
            </a:r>
          </a:p>
          <a:p>
            <a:endParaRPr lang="en-US" sz="2400">
              <a:solidFill>
                <a:schemeClr val="accent1">
                  <a:lumMod val="60000"/>
                  <a:lumOff val="40000"/>
                </a:schemeClr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i2 = a.find(“ ”)	#4</a:t>
            </a:r>
          </a:p>
          <a:p>
            <a:endParaRPr lang="en-US" sz="2400">
              <a:solidFill>
                <a:schemeClr val="accent1">
                  <a:lumMod val="60000"/>
                  <a:lumOff val="40000"/>
                </a:schemeClr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i3 = a.find(“IT”)	</a:t>
            </a:r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#-1</a:t>
            </a:r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2992523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50793" y="10574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/>
            <a:r>
              <a:rPr 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s.find(t)</a:t>
            </a:r>
            <a:r>
              <a:rPr lang="zh-CN" alt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： 返回</a:t>
            </a:r>
            <a:r>
              <a:rPr lang="en-US" altLang="zh-CN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t</a:t>
            </a:r>
            <a:r>
              <a:rPr lang="zh-CN" alt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在</a:t>
            </a:r>
            <a:r>
              <a:rPr lang="en-US" altLang="zh-CN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s</a:t>
            </a:r>
            <a:r>
              <a:rPr lang="zh-CN" alt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中首次出现的索引</a:t>
            </a:r>
            <a:endParaRPr lang="en-US" sz="2400">
              <a:solidFill>
                <a:schemeClr val="tx1"/>
              </a:solidFill>
              <a:latin typeface="Lato" panose="020F0502020204030203" pitchFamily="34" charset="0"/>
            </a:endParaRPr>
          </a:p>
          <a:p>
            <a:pPr algn="l"/>
            <a:br>
              <a:rPr 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</a:br>
            <a:endParaRPr lang="en-US" sz="2400" b="0" i="0"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6166A0-2501-A31B-225F-1297CBB7C5F9}"/>
              </a:ext>
            </a:extLst>
          </p:cNvPr>
          <p:cNvSpPr txBox="1">
            <a:spLocks/>
          </p:cNvSpPr>
          <p:nvPr/>
        </p:nvSpPr>
        <p:spPr>
          <a:xfrm>
            <a:off x="850793" y="2938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检测字符串是否包含某个子字符串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9A5498-F672-A19E-36D4-09689F5DC6FE}"/>
              </a:ext>
            </a:extLst>
          </p:cNvPr>
          <p:cNvSpPr txBox="1"/>
          <p:nvPr/>
        </p:nvSpPr>
        <p:spPr>
          <a:xfrm>
            <a:off x="989512" y="2228671"/>
            <a:ext cx="610688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>
                <a:solidFill>
                  <a:schemeClr val="accent1">
                    <a:lumMod val="60000"/>
                    <a:lumOff val="40000"/>
                  </a:schemeClr>
                </a:solidFill>
              </a:rPr>
              <a:t>wow = "Oh My God!"</a:t>
            </a:r>
          </a:p>
          <a:p>
            <a:r>
              <a:rPr lang="en-US" sz="2800">
                <a:solidFill>
                  <a:schemeClr val="accent1">
                    <a:lumMod val="60000"/>
                    <a:lumOff val="40000"/>
                  </a:schemeClr>
                </a:solidFill>
              </a:rPr>
              <a:t>a = wow.find(‘  ')</a:t>
            </a:r>
          </a:p>
          <a:p>
            <a:r>
              <a:rPr lang="en-US" sz="2800">
                <a:solidFill>
                  <a:schemeClr val="accent1">
                    <a:lumMod val="60000"/>
                    <a:lumOff val="40000"/>
                  </a:schemeClr>
                </a:solidFill>
              </a:rPr>
              <a:t>print(wow[a+1:])</a:t>
            </a:r>
          </a:p>
        </p:txBody>
      </p:sp>
    </p:spTree>
    <p:extLst>
      <p:ext uri="{BB962C8B-B14F-4D97-AF65-F5344CB8AC3E}">
        <p14:creationId xmlns:p14="http://schemas.microsoft.com/office/powerpoint/2010/main" val="23626944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441;p67">
            <a:extLst>
              <a:ext uri="{FF2B5EF4-FFF2-40B4-BE49-F238E27FC236}">
                <a16:creationId xmlns:a16="http://schemas.microsoft.com/office/drawing/2014/main" id="{CBC6BA7B-FC9E-4540-BC99-456D48E3280A}"/>
              </a:ext>
            </a:extLst>
          </p:cNvPr>
          <p:cNvSpPr txBox="1">
            <a:spLocks/>
          </p:cNvSpPr>
          <p:nvPr/>
        </p:nvSpPr>
        <p:spPr>
          <a:xfrm>
            <a:off x="415600" y="766167"/>
            <a:ext cx="8033243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2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</a:rPr>
              <a:t>def hello_name(name):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3200">
              <a:solidFill>
                <a:schemeClr val="accent1">
                  <a:lumMod val="60000"/>
                  <a:lumOff val="40000"/>
                </a:schemeClr>
              </a:solidFill>
              <a:latin typeface="Menlo" panose="020B0609030804020204" pitchFamily="49" charset="0"/>
              <a:ea typeface="Menlo" panose="020B0609030804020204" pitchFamily="49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2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</a:rPr>
              <a:t>  return "Hello " + name + “!”</a:t>
            </a:r>
            <a:endParaRPr lang="en-US" altLang="en-US" sz="320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E9F68C-D96B-8D57-6800-C2366B03103D}"/>
              </a:ext>
            </a:extLst>
          </p:cNvPr>
          <p:cNvSpPr txBox="1">
            <a:spLocks/>
          </p:cNvSpPr>
          <p:nvPr/>
        </p:nvSpPr>
        <p:spPr>
          <a:xfrm>
            <a:off x="415600" y="77303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字符串和函数</a:t>
            </a:r>
          </a:p>
        </p:txBody>
      </p:sp>
    </p:spTree>
    <p:extLst>
      <p:ext uri="{BB962C8B-B14F-4D97-AF65-F5344CB8AC3E}">
        <p14:creationId xmlns:p14="http://schemas.microsoft.com/office/powerpoint/2010/main" val="8137961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441;p67">
            <a:extLst>
              <a:ext uri="{FF2B5EF4-FFF2-40B4-BE49-F238E27FC236}">
                <a16:creationId xmlns:a16="http://schemas.microsoft.com/office/drawing/2014/main" id="{CBC6BA7B-FC9E-4540-BC99-456D48E3280A}"/>
              </a:ext>
            </a:extLst>
          </p:cNvPr>
          <p:cNvSpPr txBox="1">
            <a:spLocks/>
          </p:cNvSpPr>
          <p:nvPr/>
        </p:nvSpPr>
        <p:spPr>
          <a:xfrm>
            <a:off x="415600" y="1380121"/>
            <a:ext cx="8033243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2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</a:rPr>
              <a:t>def first_two(s):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3200">
              <a:solidFill>
                <a:schemeClr val="accent1">
                  <a:lumMod val="60000"/>
                  <a:lumOff val="40000"/>
                </a:schemeClr>
              </a:solidFill>
              <a:latin typeface="Menlo" panose="020B0609030804020204" pitchFamily="49" charset="0"/>
              <a:ea typeface="Menlo" panose="020B0609030804020204" pitchFamily="49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2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</a:rPr>
              <a:t>	return s[0]+s[1]</a:t>
            </a:r>
            <a:endParaRPr lang="en-US" altLang="en-US" sz="320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E9F68C-D96B-8D57-6800-C2366B03103D}"/>
              </a:ext>
            </a:extLst>
          </p:cNvPr>
          <p:cNvSpPr txBox="1">
            <a:spLocks/>
          </p:cNvSpPr>
          <p:nvPr/>
        </p:nvSpPr>
        <p:spPr>
          <a:xfrm>
            <a:off x="415600" y="77303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字符串和函数</a:t>
            </a:r>
          </a:p>
        </p:txBody>
      </p:sp>
    </p:spTree>
    <p:extLst>
      <p:ext uri="{BB962C8B-B14F-4D97-AF65-F5344CB8AC3E}">
        <p14:creationId xmlns:p14="http://schemas.microsoft.com/office/powerpoint/2010/main" val="19255060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441;p67">
            <a:extLst>
              <a:ext uri="{FF2B5EF4-FFF2-40B4-BE49-F238E27FC236}">
                <a16:creationId xmlns:a16="http://schemas.microsoft.com/office/drawing/2014/main" id="{CBC6BA7B-FC9E-4540-BC99-456D48E3280A}"/>
              </a:ext>
            </a:extLst>
          </p:cNvPr>
          <p:cNvSpPr txBox="1">
            <a:spLocks/>
          </p:cNvSpPr>
          <p:nvPr/>
        </p:nvSpPr>
        <p:spPr>
          <a:xfrm>
            <a:off x="415600" y="1380121"/>
            <a:ext cx="8033243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2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</a:rPr>
              <a:t>def first_two(s):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3200">
              <a:solidFill>
                <a:schemeClr val="accent1">
                  <a:lumMod val="60000"/>
                  <a:lumOff val="40000"/>
                </a:schemeClr>
              </a:solidFill>
              <a:latin typeface="Menlo" panose="020B0609030804020204" pitchFamily="49" charset="0"/>
              <a:ea typeface="Menlo" panose="020B0609030804020204" pitchFamily="49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32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</a:rPr>
              <a:t>	return s[0:2]</a:t>
            </a:r>
            <a:endParaRPr lang="en-US" altLang="en-US" sz="320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E9F68C-D96B-8D57-6800-C2366B03103D}"/>
              </a:ext>
            </a:extLst>
          </p:cNvPr>
          <p:cNvSpPr txBox="1">
            <a:spLocks/>
          </p:cNvSpPr>
          <p:nvPr/>
        </p:nvSpPr>
        <p:spPr>
          <a:xfrm>
            <a:off x="415600" y="77303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字符串和函数</a:t>
            </a:r>
          </a:p>
        </p:txBody>
      </p:sp>
    </p:spTree>
    <p:extLst>
      <p:ext uri="{BB962C8B-B14F-4D97-AF65-F5344CB8AC3E}">
        <p14:creationId xmlns:p14="http://schemas.microsoft.com/office/powerpoint/2010/main" val="34456713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441;p67">
            <a:extLst>
              <a:ext uri="{FF2B5EF4-FFF2-40B4-BE49-F238E27FC236}">
                <a16:creationId xmlns:a16="http://schemas.microsoft.com/office/drawing/2014/main" id="{CBC6BA7B-FC9E-4540-BC99-456D48E3280A}"/>
              </a:ext>
            </a:extLst>
          </p:cNvPr>
          <p:cNvSpPr txBox="1">
            <a:spLocks/>
          </p:cNvSpPr>
          <p:nvPr/>
        </p:nvSpPr>
        <p:spPr>
          <a:xfrm>
            <a:off x="415600" y="1380121"/>
            <a:ext cx="8033243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chemeClr val="tx1"/>
                </a:solidFill>
                <a:latin typeface="Arial" panose="020B0604020202020204" pitchFamily="34" charset="0"/>
              </a:rPr>
              <a:t>字符串用来表示文本数据</a:t>
            </a:r>
            <a:r>
              <a:rPr lang="zh-CN" altLang="en-US" sz="2400">
                <a:solidFill>
                  <a:schemeClr val="tx1"/>
                </a:solidFill>
                <a:latin typeface="Arial" panose="020B0604020202020204" pitchFamily="34" charset="0"/>
              </a:rPr>
              <a:t>，用单引号或者双引号括起来</a:t>
            </a:r>
            <a:endParaRPr lang="en-US" altLang="zh-CN" sz="240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endParaRPr lang="en-US" altLang="en-US" sz="240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zh-CN" altLang="en-US" sz="2400">
                <a:solidFill>
                  <a:schemeClr val="tx1"/>
                </a:solidFill>
                <a:latin typeface="Arial" panose="020B0604020202020204" pitchFamily="34" charset="0"/>
              </a:rPr>
              <a:t>通过索引可以取字符和截取字符串</a:t>
            </a:r>
            <a:endParaRPr lang="en-US" altLang="zh-CN" sz="240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endParaRPr lang="en-US" altLang="en-US" sz="240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400">
                <a:solidFill>
                  <a:schemeClr val="tx1"/>
                </a:solidFill>
                <a:latin typeface="Arial" panose="020B0604020202020204" pitchFamily="34" charset="0"/>
              </a:rPr>
              <a:t>s.len()</a:t>
            </a:r>
            <a:r>
              <a:rPr lang="zh-CN" altLang="en-US" sz="2400">
                <a:solidFill>
                  <a:schemeClr val="tx1"/>
                </a:solidFill>
                <a:latin typeface="Arial" panose="020B0604020202020204" pitchFamily="34" charset="0"/>
              </a:rPr>
              <a:t>用来返回字符串长度</a:t>
            </a:r>
            <a:endParaRPr lang="en-US" altLang="zh-CN" sz="240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endParaRPr lang="en-US" altLang="en-US" sz="240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400">
                <a:solidFill>
                  <a:schemeClr val="tx1"/>
                </a:solidFill>
                <a:latin typeface="Arial" panose="020B0604020202020204" pitchFamily="34" charset="0"/>
              </a:rPr>
              <a:t>s.find(t)</a:t>
            </a:r>
            <a:r>
              <a:rPr lang="zh-CN" altLang="en-US" sz="2400">
                <a:solidFill>
                  <a:schemeClr val="tx1"/>
                </a:solidFill>
                <a:latin typeface="Arial" panose="020B0604020202020204" pitchFamily="34" charset="0"/>
              </a:rPr>
              <a:t>用来</a:t>
            </a:r>
            <a:r>
              <a:rPr lang="zh-CN" alt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返回</a:t>
            </a:r>
            <a:r>
              <a:rPr lang="en-US" altLang="zh-CN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t</a:t>
            </a:r>
            <a:r>
              <a:rPr lang="zh-CN" alt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在</a:t>
            </a:r>
            <a:r>
              <a:rPr lang="en-US" altLang="zh-CN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s</a:t>
            </a:r>
            <a:r>
              <a:rPr lang="zh-CN" altLang="en-US" sz="2400" b="0" i="0">
                <a:solidFill>
                  <a:schemeClr val="tx1"/>
                </a:solidFill>
                <a:effectLst/>
                <a:latin typeface="Lato" panose="020F0502020204030203" pitchFamily="34" charset="0"/>
              </a:rPr>
              <a:t>中首次出现的索引</a:t>
            </a:r>
            <a:endParaRPr lang="en-US" altLang="zh-CN" sz="2400" b="0" i="0">
              <a:solidFill>
                <a:schemeClr val="tx1"/>
              </a:solidFill>
              <a:effectLst/>
              <a:latin typeface="Lato" panose="020F0502020204030203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endParaRPr lang="en-US" altLang="en-US" sz="2400">
              <a:solidFill>
                <a:schemeClr val="tx1"/>
              </a:solidFill>
              <a:latin typeface="Lato" panose="020F0502020204030203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E9F68C-D96B-8D57-6800-C2366B03103D}"/>
              </a:ext>
            </a:extLst>
          </p:cNvPr>
          <p:cNvSpPr txBox="1">
            <a:spLocks/>
          </p:cNvSpPr>
          <p:nvPr/>
        </p:nvSpPr>
        <p:spPr>
          <a:xfrm>
            <a:off x="415600" y="77303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小结</a:t>
            </a:r>
          </a:p>
        </p:txBody>
      </p:sp>
    </p:spTree>
    <p:extLst>
      <p:ext uri="{BB962C8B-B14F-4D97-AF65-F5344CB8AC3E}">
        <p14:creationId xmlns:p14="http://schemas.microsoft.com/office/powerpoint/2010/main" val="39561718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441;p67">
            <a:extLst>
              <a:ext uri="{FF2B5EF4-FFF2-40B4-BE49-F238E27FC236}">
                <a16:creationId xmlns:a16="http://schemas.microsoft.com/office/drawing/2014/main" id="{CBC6BA7B-FC9E-4540-BC99-456D48E3280A}"/>
              </a:ext>
            </a:extLst>
          </p:cNvPr>
          <p:cNvSpPr txBox="1">
            <a:spLocks/>
          </p:cNvSpPr>
          <p:nvPr/>
        </p:nvSpPr>
        <p:spPr>
          <a:xfrm>
            <a:off x="415600" y="2316385"/>
            <a:ext cx="8033243" cy="28783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 a function</a:t>
            </a:r>
            <a:r>
              <a:rPr lang="en-US" sz="2400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replace_space() in Python that prompts the user for input and then outputs that same input, replacing each space with </a:t>
            </a:r>
            <a:r>
              <a:rPr lang="en-US"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r>
              <a:rPr lang="en-US" sz="2400" b="0" i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(i.e., three periods).Assume the input only contains 2 spaces.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 b="1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input: “This is CS”</a:t>
            </a:r>
          </a:p>
          <a:p>
            <a:pPr marL="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 b="1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output: “This…is…CS”</a:t>
            </a:r>
          </a:p>
          <a:p>
            <a:pPr marL="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endParaRPr lang="en-US" altLang="en-US" sz="2400" b="1" i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 b="1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input: “I love Shanghai”</a:t>
            </a:r>
          </a:p>
          <a:p>
            <a:pPr marL="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 b="1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output: “I…love…Shanghai”</a:t>
            </a:r>
          </a:p>
          <a:p>
            <a:pPr marL="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endParaRPr lang="en-US" altLang="en-US" sz="24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E9F68C-D96B-8D57-6800-C2366B03103D}"/>
              </a:ext>
            </a:extLst>
          </p:cNvPr>
          <p:cNvSpPr txBox="1">
            <a:spLocks/>
          </p:cNvSpPr>
          <p:nvPr/>
        </p:nvSpPr>
        <p:spPr>
          <a:xfrm>
            <a:off x="415600" y="77303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设计函数</a:t>
            </a:r>
          </a:p>
        </p:txBody>
      </p:sp>
    </p:spTree>
    <p:extLst>
      <p:ext uri="{BB962C8B-B14F-4D97-AF65-F5344CB8AC3E}">
        <p14:creationId xmlns:p14="http://schemas.microsoft.com/office/powerpoint/2010/main" val="3464548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字符串用来表示文本数据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A24BD0E-6690-4C5B-6E2E-93F4F1D7C9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199" y="1947287"/>
            <a:ext cx="10550187" cy="4022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4182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3ACB4C4-C0AD-8512-17C5-51DBAA1C5E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577" y="1685109"/>
            <a:ext cx="9625621" cy="2913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5856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THAT’S ALL FOR TODAY</a:t>
            </a:r>
            <a:endParaRPr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511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字符串用来表示文本数据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A24BD0E-6690-4C5B-6E2E-93F4F1D7C9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199" y="1947287"/>
            <a:ext cx="10550187" cy="402252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F866A27-5657-BEB1-3DB5-845A4C042229}"/>
              </a:ext>
            </a:extLst>
          </p:cNvPr>
          <p:cNvSpPr txBox="1"/>
          <p:nvPr/>
        </p:nvSpPr>
        <p:spPr>
          <a:xfrm>
            <a:off x="4629137" y="2238526"/>
            <a:ext cx="3494049" cy="400110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用单引号或者双引号括起来</a:t>
            </a:r>
          </a:p>
        </p:txBody>
      </p:sp>
      <p:sp>
        <p:nvSpPr>
          <p:cNvPr id="5" name="Down Arrow 4">
            <a:extLst>
              <a:ext uri="{FF2B5EF4-FFF2-40B4-BE49-F238E27FC236}">
                <a16:creationId xmlns:a16="http://schemas.microsoft.com/office/drawing/2014/main" id="{E0963CBB-9E94-635C-5592-7AAE69D13F2E}"/>
              </a:ext>
            </a:extLst>
          </p:cNvPr>
          <p:cNvSpPr/>
          <p:nvPr/>
        </p:nvSpPr>
        <p:spPr>
          <a:xfrm rot="3859371">
            <a:off x="4286338" y="2303509"/>
            <a:ext cx="185180" cy="5840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067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字符串连接 </a:t>
            </a:r>
            <a:r>
              <a:rPr lang="zh-CN" altLang="en-US" sz="3733"/>
              <a:t>（</a:t>
            </a:r>
            <a:r>
              <a:rPr lang="en-US" altLang="zh-CN" sz="3733"/>
              <a:t>Concatenation</a:t>
            </a:r>
            <a:r>
              <a:rPr lang="zh-CN" altLang="en-US" sz="3733"/>
              <a:t>）</a:t>
            </a:r>
            <a:endParaRPr lang="en-US" sz="3733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6CB919-D2CC-DAA0-340B-9D86EFE967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200" y="2233236"/>
            <a:ext cx="7142581" cy="1608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333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字符串连接 </a:t>
            </a:r>
            <a:r>
              <a:rPr lang="zh-CN" altLang="en-US" sz="3733"/>
              <a:t>（</a:t>
            </a:r>
            <a:r>
              <a:rPr lang="en-US" altLang="zh-CN" sz="3733"/>
              <a:t>Concatenation</a:t>
            </a:r>
            <a:r>
              <a:rPr lang="zh-CN" altLang="en-US" sz="3733"/>
              <a:t>）</a:t>
            </a:r>
            <a:endParaRPr lang="en-US" sz="3733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628689-F013-A55D-88D6-A1E72CA5C44C}"/>
              </a:ext>
            </a:extLst>
          </p:cNvPr>
          <p:cNvSpPr txBox="1"/>
          <p:nvPr/>
        </p:nvSpPr>
        <p:spPr>
          <a:xfrm>
            <a:off x="831200" y="2228671"/>
            <a:ext cx="610035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first = "This year is "</a:t>
            </a:r>
          </a:p>
          <a:p>
            <a:r>
              <a:rPr lang="en-US" sz="28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year = 2022</a:t>
            </a:r>
          </a:p>
          <a:p>
            <a:r>
              <a:rPr lang="en-US" sz="28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result = first + year </a:t>
            </a:r>
            <a:r>
              <a:rPr lang="zh-CN" altLang="en-US" sz="28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❌</a:t>
            </a:r>
            <a:r>
              <a:rPr lang="en-US" sz="28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 </a:t>
            </a:r>
            <a:endParaRPr lang="zh-CN" altLang="en-US" sz="2800">
              <a:effectLst/>
              <a:latin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8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print(result)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EE18DC-59D8-CC4B-B8C4-3EEBCF090980}"/>
              </a:ext>
            </a:extLst>
          </p:cNvPr>
          <p:cNvSpPr txBox="1"/>
          <p:nvPr/>
        </p:nvSpPr>
        <p:spPr>
          <a:xfrm>
            <a:off x="6818811" y="2967335"/>
            <a:ext cx="44021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字符串不可以直接与数字连接</a:t>
            </a:r>
          </a:p>
        </p:txBody>
      </p:sp>
    </p:spTree>
    <p:extLst>
      <p:ext uri="{BB962C8B-B14F-4D97-AF65-F5344CB8AC3E}">
        <p14:creationId xmlns:p14="http://schemas.microsoft.com/office/powerpoint/2010/main" val="4179495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字符串连接 </a:t>
            </a:r>
            <a:r>
              <a:rPr lang="zh-CN" altLang="en-US" sz="3733"/>
              <a:t>（</a:t>
            </a:r>
            <a:r>
              <a:rPr lang="en-US" altLang="zh-CN" sz="3733"/>
              <a:t>Concatenation</a:t>
            </a:r>
            <a:r>
              <a:rPr lang="zh-CN" altLang="en-US" sz="3733"/>
              <a:t>）</a:t>
            </a:r>
            <a:endParaRPr lang="en-US" sz="3733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628689-F013-A55D-88D6-A1E72CA5C44C}"/>
              </a:ext>
            </a:extLst>
          </p:cNvPr>
          <p:cNvSpPr txBox="1"/>
          <p:nvPr/>
        </p:nvSpPr>
        <p:spPr>
          <a:xfrm>
            <a:off x="831199" y="2228671"/>
            <a:ext cx="873081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first = "This year is "</a:t>
            </a:r>
          </a:p>
          <a:p>
            <a:r>
              <a:rPr lang="en-US" sz="28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year = 2022</a:t>
            </a:r>
          </a:p>
          <a:p>
            <a:r>
              <a:rPr lang="en-US" sz="28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result = first + str(year) </a:t>
            </a:r>
            <a:r>
              <a:rPr lang="zh-CN" altLang="en-US" sz="28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</a:t>
            </a:r>
            <a:r>
              <a:rPr lang="en-US" altLang="zh-CN" sz="28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✅</a:t>
            </a:r>
            <a:r>
              <a:rPr lang="en-US" sz="28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  </a:t>
            </a:r>
            <a:endParaRPr lang="zh-CN" altLang="en-US" sz="2800">
              <a:effectLst/>
              <a:latin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800">
                <a:effectLst/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print(result)</a:t>
            </a:r>
          </a:p>
        </p:txBody>
      </p:sp>
    </p:spTree>
    <p:extLst>
      <p:ext uri="{BB962C8B-B14F-4D97-AF65-F5344CB8AC3E}">
        <p14:creationId xmlns:p14="http://schemas.microsoft.com/office/powerpoint/2010/main" val="2110053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将字符串想象成一个排成一列的字符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B9401BB-AB8E-FD06-E9AB-C0F4B76150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4" t="9801" r="15721"/>
          <a:stretch/>
        </p:blipFill>
        <p:spPr bwMode="auto">
          <a:xfrm>
            <a:off x="979714" y="1972491"/>
            <a:ext cx="6570617" cy="3365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4994EFD-1C74-976F-1D2F-D20C0D5C82FA}"/>
              </a:ext>
            </a:extLst>
          </p:cNvPr>
          <p:cNvSpPr txBox="1"/>
          <p:nvPr/>
        </p:nvSpPr>
        <p:spPr>
          <a:xfrm>
            <a:off x="1240970" y="5499463"/>
            <a:ext cx="5865223" cy="400110"/>
          </a:xfrm>
          <a:prstGeom prst="rect">
            <a:avLst/>
          </a:prstGeom>
          <a:noFill/>
          <a:ln w="222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/>
              <a:t>从左到右依次给字符编号</a:t>
            </a:r>
            <a:r>
              <a:rPr lang="zh-CN" altLang="en-US" sz="2000"/>
              <a:t>，</a:t>
            </a:r>
            <a:r>
              <a:rPr lang="en-US" sz="2000"/>
              <a:t>编号称作索引(index)</a:t>
            </a:r>
          </a:p>
        </p:txBody>
      </p:sp>
      <p:sp>
        <p:nvSpPr>
          <p:cNvPr id="3" name="Down Arrow 2">
            <a:extLst>
              <a:ext uri="{FF2B5EF4-FFF2-40B4-BE49-F238E27FC236}">
                <a16:creationId xmlns:a16="http://schemas.microsoft.com/office/drawing/2014/main" id="{4ABC346C-98D3-5F37-A461-848FE6D3D16C}"/>
              </a:ext>
            </a:extLst>
          </p:cNvPr>
          <p:cNvSpPr/>
          <p:nvPr/>
        </p:nvSpPr>
        <p:spPr>
          <a:xfrm rot="10800000">
            <a:off x="2795451" y="4791761"/>
            <a:ext cx="117566" cy="62701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332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31200" y="888186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len(): 字符数量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B9401BB-AB8E-FD06-E9AB-C0F4B76150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4" t="9801" r="15721"/>
          <a:stretch/>
        </p:blipFill>
        <p:spPr bwMode="auto">
          <a:xfrm>
            <a:off x="979714" y="1972491"/>
            <a:ext cx="6570617" cy="3365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4994EFD-1C74-976F-1D2F-D20C0D5C82FA}"/>
              </a:ext>
            </a:extLst>
          </p:cNvPr>
          <p:cNvSpPr txBox="1"/>
          <p:nvPr/>
        </p:nvSpPr>
        <p:spPr>
          <a:xfrm>
            <a:off x="1240970" y="5499463"/>
            <a:ext cx="5865223" cy="400110"/>
          </a:xfrm>
          <a:prstGeom prst="rect">
            <a:avLst/>
          </a:prstGeom>
          <a:noFill/>
          <a:ln w="222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/>
              <a:t>从左到右依次给字符编号</a:t>
            </a:r>
            <a:r>
              <a:rPr lang="zh-CN" altLang="en-US" sz="2000"/>
              <a:t>，</a:t>
            </a:r>
            <a:r>
              <a:rPr lang="en-US" sz="2000"/>
              <a:t>编号称作索引(index)</a:t>
            </a:r>
          </a:p>
        </p:txBody>
      </p:sp>
      <p:sp>
        <p:nvSpPr>
          <p:cNvPr id="3" name="Down Arrow 2">
            <a:extLst>
              <a:ext uri="{FF2B5EF4-FFF2-40B4-BE49-F238E27FC236}">
                <a16:creationId xmlns:a16="http://schemas.microsoft.com/office/drawing/2014/main" id="{4ABC346C-98D3-5F37-A461-848FE6D3D16C}"/>
              </a:ext>
            </a:extLst>
          </p:cNvPr>
          <p:cNvSpPr/>
          <p:nvPr/>
        </p:nvSpPr>
        <p:spPr>
          <a:xfrm rot="10800000">
            <a:off x="2795451" y="4791761"/>
            <a:ext cx="117566" cy="62701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22CEBD-3262-AD73-0889-68ED64977585}"/>
              </a:ext>
            </a:extLst>
          </p:cNvPr>
          <p:cNvSpPr txBox="1"/>
          <p:nvPr/>
        </p:nvSpPr>
        <p:spPr>
          <a:xfrm>
            <a:off x="8020594" y="1972491"/>
            <a:ext cx="365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a = len(‘Python’)</a:t>
            </a:r>
          </a:p>
          <a:p>
            <a:endParaRPr lang="en-US" sz="2400">
              <a:solidFill>
                <a:schemeClr val="accent1">
                  <a:lumMod val="60000"/>
                  <a:lumOff val="40000"/>
                </a:schemeClr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print(a)</a:t>
            </a:r>
          </a:p>
        </p:txBody>
      </p:sp>
    </p:spTree>
    <p:extLst>
      <p:ext uri="{BB962C8B-B14F-4D97-AF65-F5344CB8AC3E}">
        <p14:creationId xmlns:p14="http://schemas.microsoft.com/office/powerpoint/2010/main" val="3652210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CEC02CD-03FA-3747-875D-B99E2D4684EC}"/>
              </a:ext>
            </a:extLst>
          </p:cNvPr>
          <p:cNvSpPr txBox="1">
            <a:spLocks/>
          </p:cNvSpPr>
          <p:nvPr/>
        </p:nvSpPr>
        <p:spPr>
          <a:xfrm>
            <a:off x="850793" y="10574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400"/>
              <a:t>str[</a:t>
            </a:r>
            <a:r>
              <a:rPr lang="en-US" altLang="zh-CN" sz="2400"/>
              <a:t>index</a:t>
            </a:r>
            <a:r>
              <a:rPr lang="en-US" sz="2400"/>
              <a:t>]</a:t>
            </a:r>
            <a:r>
              <a:rPr lang="zh-CN" altLang="en-US" sz="2400"/>
              <a:t>：取得</a:t>
            </a:r>
            <a:r>
              <a:rPr lang="en-US" altLang="zh-CN" sz="2400"/>
              <a:t>str</a:t>
            </a:r>
            <a:r>
              <a:rPr lang="zh-CN" altLang="en-US" sz="2400"/>
              <a:t>中</a:t>
            </a:r>
            <a:r>
              <a:rPr lang="en-US" altLang="zh-CN" sz="2400"/>
              <a:t>index</a:t>
            </a:r>
            <a:r>
              <a:rPr lang="zh-CN" altLang="en-US" sz="2400"/>
              <a:t>索引处的字符</a:t>
            </a:r>
            <a:endParaRPr lang="en-US" sz="240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B9401BB-AB8E-FD06-E9AB-C0F4B76150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4" t="9801" r="15721"/>
          <a:stretch/>
        </p:blipFill>
        <p:spPr bwMode="auto">
          <a:xfrm>
            <a:off x="979714" y="1972491"/>
            <a:ext cx="6570617" cy="3365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B46166A0-2501-A31B-225F-1297CBB7C5F9}"/>
              </a:ext>
            </a:extLst>
          </p:cNvPr>
          <p:cNvSpPr txBox="1">
            <a:spLocks/>
          </p:cNvSpPr>
          <p:nvPr/>
        </p:nvSpPr>
        <p:spPr>
          <a:xfrm>
            <a:off x="850793" y="293822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733"/>
              <a:t>取字符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EAAA59-98AC-00DD-C6B9-BD154FC21EB9}"/>
              </a:ext>
            </a:extLst>
          </p:cNvPr>
          <p:cNvSpPr txBox="1"/>
          <p:nvPr/>
        </p:nvSpPr>
        <p:spPr>
          <a:xfrm>
            <a:off x="7929154" y="2215608"/>
            <a:ext cx="37751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 =</a:t>
            </a:r>
            <a:r>
              <a:rPr lang="zh-CN" alt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cs typeface="Menlo" panose="020B0609030804020204" pitchFamily="49" charset="0"/>
              </a:rPr>
              <a:t>‘</a:t>
            </a:r>
            <a:r>
              <a:rPr lang="en-US" altLang="zh-CN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Python</a:t>
            </a:r>
            <a:r>
              <a:rPr lang="zh-CN" alt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cs typeface="Menlo" panose="020B0609030804020204" pitchFamily="49" charset="0"/>
              </a:rPr>
              <a:t>’</a:t>
            </a:r>
            <a:endParaRPr lang="en-US" altLang="zh-CN" sz="2400">
              <a:solidFill>
                <a:schemeClr val="accent1">
                  <a:lumMod val="60000"/>
                  <a:lumOff val="40000"/>
                </a:schemeClr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endParaRPr lang="en-US" sz="2400">
              <a:solidFill>
                <a:schemeClr val="accent1">
                  <a:lumMod val="60000"/>
                  <a:lumOff val="40000"/>
                </a:schemeClr>
              </a:solidFill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endParaRPr>
          </a:p>
          <a:p>
            <a:r>
              <a:rPr lang="en-US" sz="2400">
                <a:solidFill>
                  <a:schemeClr val="accent1">
                    <a:lumMod val="60000"/>
                    <a:lumOff val="40000"/>
                  </a:schemeClr>
                </a:solidFill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print(s[2]) </a:t>
            </a:r>
          </a:p>
        </p:txBody>
      </p:sp>
    </p:spTree>
    <p:extLst>
      <p:ext uri="{BB962C8B-B14F-4D97-AF65-F5344CB8AC3E}">
        <p14:creationId xmlns:p14="http://schemas.microsoft.com/office/powerpoint/2010/main" val="3715010975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3824</TotalTime>
  <Words>703</Words>
  <Application>Microsoft Macintosh PowerPoint</Application>
  <PresentationFormat>Widescreen</PresentationFormat>
  <Paragraphs>120</Paragraphs>
  <Slides>21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Lato</vt:lpstr>
      <vt:lpstr>Menlo</vt:lpstr>
      <vt:lpstr>Times New Roman</vt:lpstr>
      <vt:lpstr>Simple Dark</vt:lpstr>
      <vt:lpstr>信息技术 第四讲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THAT’S ALL FOR TODAY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Tong Hu</dc:creator>
  <cp:lastModifiedBy>Tong Hu</cp:lastModifiedBy>
  <cp:revision>42</cp:revision>
  <dcterms:created xsi:type="dcterms:W3CDTF">2020-08-26T00:26:03Z</dcterms:created>
  <dcterms:modified xsi:type="dcterms:W3CDTF">2022-09-27T02:48:40Z</dcterms:modified>
</cp:coreProperties>
</file>